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Lst>
  <p:notesMasterIdLst>
    <p:notesMasterId r:id="rId69"/>
  </p:notesMasterIdLst>
  <p:sldIdLst>
    <p:sldId id="264" r:id="rId3"/>
    <p:sldId id="315" r:id="rId4"/>
    <p:sldId id="334" r:id="rId5"/>
    <p:sldId id="335" r:id="rId6"/>
    <p:sldId id="317" r:id="rId7"/>
    <p:sldId id="321" r:id="rId8"/>
    <p:sldId id="322" r:id="rId9"/>
    <p:sldId id="323" r:id="rId10"/>
    <p:sldId id="324" r:id="rId11"/>
    <p:sldId id="325" r:id="rId12"/>
    <p:sldId id="326" r:id="rId13"/>
    <p:sldId id="327" r:id="rId14"/>
    <p:sldId id="320" r:id="rId15"/>
    <p:sldId id="314" r:id="rId16"/>
    <p:sldId id="316" r:id="rId17"/>
    <p:sldId id="328" r:id="rId18"/>
    <p:sldId id="329" r:id="rId19"/>
    <p:sldId id="330" r:id="rId20"/>
    <p:sldId id="336" r:id="rId21"/>
    <p:sldId id="338" r:id="rId22"/>
    <p:sldId id="342" r:id="rId23"/>
    <p:sldId id="341" r:id="rId24"/>
    <p:sldId id="343" r:id="rId25"/>
    <p:sldId id="344" r:id="rId26"/>
    <p:sldId id="345" r:id="rId27"/>
    <p:sldId id="346" r:id="rId28"/>
    <p:sldId id="347" r:id="rId29"/>
    <p:sldId id="349" r:id="rId30"/>
    <p:sldId id="350" r:id="rId31"/>
    <p:sldId id="348"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39" r:id="rId48"/>
    <p:sldId id="340" r:id="rId49"/>
    <p:sldId id="366" r:id="rId50"/>
    <p:sldId id="368" r:id="rId51"/>
    <p:sldId id="371" r:id="rId52"/>
    <p:sldId id="369" r:id="rId53"/>
    <p:sldId id="370" r:id="rId54"/>
    <p:sldId id="367" r:id="rId55"/>
    <p:sldId id="372" r:id="rId56"/>
    <p:sldId id="373" r:id="rId57"/>
    <p:sldId id="374" r:id="rId58"/>
    <p:sldId id="375" r:id="rId59"/>
    <p:sldId id="376" r:id="rId60"/>
    <p:sldId id="377" r:id="rId61"/>
    <p:sldId id="378" r:id="rId62"/>
    <p:sldId id="379" r:id="rId63"/>
    <p:sldId id="381" r:id="rId64"/>
    <p:sldId id="382" r:id="rId65"/>
    <p:sldId id="383" r:id="rId66"/>
    <p:sldId id="384" r:id="rId67"/>
    <p:sldId id="337" r:id="rId68"/>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com" id="{F2370766-EF2C-40D6-A32D-72502B707029}">
          <p14:sldIdLst>
            <p14:sldId id="264"/>
            <p14:sldId id="315"/>
            <p14:sldId id="334"/>
            <p14:sldId id="335"/>
            <p14:sldId id="317"/>
            <p14:sldId id="321"/>
            <p14:sldId id="322"/>
            <p14:sldId id="323"/>
            <p14:sldId id="324"/>
            <p14:sldId id="325"/>
            <p14:sldId id="326"/>
            <p14:sldId id="327"/>
            <p14:sldId id="320"/>
            <p14:sldId id="314"/>
            <p14:sldId id="316"/>
            <p14:sldId id="328"/>
            <p14:sldId id="329"/>
            <p14:sldId id="330"/>
            <p14:sldId id="336"/>
            <p14:sldId id="338"/>
            <p14:sldId id="342"/>
            <p14:sldId id="341"/>
            <p14:sldId id="343"/>
            <p14:sldId id="344"/>
            <p14:sldId id="345"/>
            <p14:sldId id="346"/>
            <p14:sldId id="347"/>
            <p14:sldId id="349"/>
            <p14:sldId id="350"/>
            <p14:sldId id="348"/>
            <p14:sldId id="351"/>
            <p14:sldId id="352"/>
            <p14:sldId id="353"/>
            <p14:sldId id="354"/>
            <p14:sldId id="355"/>
            <p14:sldId id="356"/>
            <p14:sldId id="357"/>
            <p14:sldId id="358"/>
            <p14:sldId id="359"/>
            <p14:sldId id="360"/>
            <p14:sldId id="361"/>
            <p14:sldId id="362"/>
            <p14:sldId id="363"/>
            <p14:sldId id="364"/>
            <p14:sldId id="365"/>
            <p14:sldId id="339"/>
            <p14:sldId id="340"/>
            <p14:sldId id="366"/>
            <p14:sldId id="368"/>
            <p14:sldId id="371"/>
            <p14:sldId id="369"/>
            <p14:sldId id="370"/>
            <p14:sldId id="367"/>
            <p14:sldId id="372"/>
            <p14:sldId id="373"/>
            <p14:sldId id="374"/>
            <p14:sldId id="375"/>
            <p14:sldId id="376"/>
            <p14:sldId id="377"/>
            <p14:sldId id="378"/>
            <p14:sldId id="379"/>
            <p14:sldId id="381"/>
            <p14:sldId id="382"/>
            <p14:sldId id="383"/>
            <p14:sldId id="384"/>
            <p14:sldId id="337"/>
          </p14:sldIdLst>
        </p14:section>
      </p14:sectionLst>
    </p:ext>
    <p:ext uri="{EFAFB233-063F-42B5-8137-9DF3F51BA10A}">
      <p15:sldGuideLst xmlns:p15="http://schemas.microsoft.com/office/powerpoint/2012/main">
        <p15:guide id="3" pos="5602" userDrawn="1">
          <p15:clr>
            <a:srgbClr val="A4A3A4"/>
          </p15:clr>
        </p15:guide>
        <p15:guide id="4" orient="horz" pos="3087">
          <p15:clr>
            <a:srgbClr val="A4A3A4"/>
          </p15:clr>
        </p15:guide>
        <p15:guide id="5" orient="horz" pos="3247">
          <p15:clr>
            <a:srgbClr val="A4A3A4"/>
          </p15:clr>
        </p15:guide>
        <p15:guide id="8" pos="2781">
          <p15:clr>
            <a:srgbClr val="A4A3A4"/>
          </p15:clr>
        </p15:guide>
        <p15:guide id="9" pos="2994">
          <p15:clr>
            <a:srgbClr val="A4A3A4"/>
          </p15:clr>
        </p15:guide>
        <p15:guide id="10" pos="226" userDrawn="1">
          <p15:clr>
            <a:srgbClr val="A4A3A4"/>
          </p15:clr>
        </p15:guide>
        <p15:guide id="11" pos="30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232"/>
    <a:srgbClr val="4E4E4E"/>
    <a:srgbClr val="A5A5A5"/>
    <a:srgbClr val="00A0FF"/>
    <a:srgbClr val="EE3424"/>
    <a:srgbClr val="9C0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77" autoAdjust="0"/>
    <p:restoredTop sz="84845" autoAdjust="0"/>
  </p:normalViewPr>
  <p:slideViewPr>
    <p:cSldViewPr snapToGrid="0" showGuides="1">
      <p:cViewPr>
        <p:scale>
          <a:sx n="135" d="100"/>
          <a:sy n="135" d="100"/>
        </p:scale>
        <p:origin x="3096" y="640"/>
      </p:cViewPr>
      <p:guideLst>
        <p:guide pos="5602"/>
        <p:guide orient="horz" pos="3087"/>
        <p:guide orient="horz" pos="3247"/>
        <p:guide pos="2781"/>
        <p:guide pos="2994"/>
        <p:guide pos="226"/>
        <p:guide pos="3039"/>
      </p:guideLst>
    </p:cSldViewPr>
  </p:slideViewPr>
  <p:outlineViewPr>
    <p:cViewPr>
      <p:scale>
        <a:sx n="33" d="100"/>
        <a:sy n="33" d="100"/>
      </p:scale>
      <p:origin x="0" y="-1362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notesMaster" Target="notesMasters/notesMaster1.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93703-C8D2-4FA6-815F-62925E92A84F}" type="datetimeFigureOut">
              <a:rPr lang="en-GB" smtClean="0"/>
              <a:t>25/08/2016</a:t>
            </a:fld>
            <a:endParaRPr lang="en-GB"/>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FD2F1-BA86-440F-B762-9CB03F449024}" type="slidenum">
              <a:rPr lang="en-GB" smtClean="0"/>
              <a:t>‹#›</a:t>
            </a:fld>
            <a:endParaRPr lang="en-GB"/>
          </a:p>
        </p:txBody>
      </p:sp>
    </p:spTree>
    <p:extLst>
      <p:ext uri="{BB962C8B-B14F-4D97-AF65-F5344CB8AC3E}">
        <p14:creationId xmlns:p14="http://schemas.microsoft.com/office/powerpoint/2010/main" val="2269173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en.wikipedia.org/wiki/Forwarding_(object-oriented_programm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0FD2F1-BA86-440F-B762-9CB03F449024}" type="slidenum">
              <a:rPr lang="en-GB" smtClean="0"/>
              <a:t>2</a:t>
            </a:fld>
            <a:endParaRPr lang="en-GB"/>
          </a:p>
        </p:txBody>
      </p:sp>
    </p:spTree>
    <p:extLst>
      <p:ext uri="{BB962C8B-B14F-4D97-AF65-F5344CB8AC3E}">
        <p14:creationId xmlns:p14="http://schemas.microsoft.com/office/powerpoint/2010/main" val="13908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29</a:t>
            </a:fld>
            <a:endParaRPr lang="en-GB"/>
          </a:p>
        </p:txBody>
      </p:sp>
    </p:spTree>
    <p:extLst>
      <p:ext uri="{BB962C8B-B14F-4D97-AF65-F5344CB8AC3E}">
        <p14:creationId xmlns:p14="http://schemas.microsoft.com/office/powerpoint/2010/main" val="105616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and Decorator have similar structure diagrams, reflecting the fact that both rely on recursive composition to organize an open-ended number of objects.</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can let you compose a Mediator out of smaller pieces through recursive </a:t>
            </a:r>
            <a:r>
              <a:rPr lang="en-US" dirty="0" err="1" smtClean="0"/>
              <a:t>composition.Decorator</a:t>
            </a:r>
            <a:r>
              <a:rPr lang="en-US" dirty="0" smtClean="0"/>
              <a:t> is designed to let you add responsibilities to objects without </a:t>
            </a:r>
            <a:r>
              <a:rPr lang="en-US" dirty="0" err="1" smtClean="0"/>
              <a:t>subclassing</a:t>
            </a:r>
            <a:r>
              <a:rPr lang="en-US" dirty="0" smtClean="0"/>
              <a:t>. </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Composite's focus is not on embellishment but on representation. These intents are distinct but complementary. Consequently, Composite and Decorator are often used in concert.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30</a:t>
            </a:fld>
            <a:endParaRPr lang="en-GB"/>
          </a:p>
        </p:txBody>
      </p:sp>
    </p:spTree>
    <p:extLst>
      <p:ext uri="{BB962C8B-B14F-4D97-AF65-F5344CB8AC3E}">
        <p14:creationId xmlns:p14="http://schemas.microsoft.com/office/powerpoint/2010/main" val="1585318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31</a:t>
            </a:fld>
            <a:endParaRPr lang="en-GB"/>
          </a:p>
        </p:txBody>
      </p:sp>
    </p:spTree>
    <p:extLst>
      <p:ext uri="{BB962C8B-B14F-4D97-AF65-F5344CB8AC3E}">
        <p14:creationId xmlns:p14="http://schemas.microsoft.com/office/powerpoint/2010/main" val="163624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32</a:t>
            </a:fld>
            <a:endParaRPr lang="en-GB"/>
          </a:p>
        </p:txBody>
      </p:sp>
    </p:spTree>
    <p:extLst>
      <p:ext uri="{BB962C8B-B14F-4D97-AF65-F5344CB8AC3E}">
        <p14:creationId xmlns:p14="http://schemas.microsoft.com/office/powerpoint/2010/main" val="40988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33</a:t>
            </a:fld>
            <a:endParaRPr lang="en-GB"/>
          </a:p>
        </p:txBody>
      </p:sp>
    </p:spTree>
    <p:extLst>
      <p:ext uri="{BB962C8B-B14F-4D97-AF65-F5344CB8AC3E}">
        <p14:creationId xmlns:p14="http://schemas.microsoft.com/office/powerpoint/2010/main" val="138169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34</a:t>
            </a:fld>
            <a:endParaRPr lang="en-GB"/>
          </a:p>
        </p:txBody>
      </p:sp>
    </p:spTree>
    <p:extLst>
      <p:ext uri="{BB962C8B-B14F-4D97-AF65-F5344CB8AC3E}">
        <p14:creationId xmlns:p14="http://schemas.microsoft.com/office/powerpoint/2010/main" val="12846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35</a:t>
            </a:fld>
            <a:endParaRPr lang="en-GB"/>
          </a:p>
        </p:txBody>
      </p:sp>
    </p:spTree>
    <p:extLst>
      <p:ext uri="{BB962C8B-B14F-4D97-AF65-F5344CB8AC3E}">
        <p14:creationId xmlns:p14="http://schemas.microsoft.com/office/powerpoint/2010/main" val="23956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36</a:t>
            </a:fld>
            <a:endParaRPr lang="en-GB"/>
          </a:p>
        </p:txBody>
      </p:sp>
    </p:spTree>
    <p:extLst>
      <p:ext uri="{BB962C8B-B14F-4D97-AF65-F5344CB8AC3E}">
        <p14:creationId xmlns:p14="http://schemas.microsoft.com/office/powerpoint/2010/main" val="91705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37</a:t>
            </a:fld>
            <a:endParaRPr lang="en-GB"/>
          </a:p>
        </p:txBody>
      </p:sp>
    </p:spTree>
    <p:extLst>
      <p:ext uri="{BB962C8B-B14F-4D97-AF65-F5344CB8AC3E}">
        <p14:creationId xmlns:p14="http://schemas.microsoft.com/office/powerpoint/2010/main" val="12322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Facade defines a new interface, whereas Adapter uses an old interface. Remember that Adapter makes two existing interfaces work together as opposed to defining an entirely new one.</a:t>
            </a:r>
          </a:p>
          <a:p>
            <a:pPr marL="171450" indent="-171450">
              <a:buFont typeface="Arial" charset="0"/>
              <a:buChar char="•"/>
            </a:pPr>
            <a:r>
              <a:rPr lang="en-US" dirty="0" smtClean="0"/>
              <a:t>Whereas Flyweight shows how to make lots of little objects, Facade shows how to make a single object represent an entire subsystem.</a:t>
            </a:r>
          </a:p>
          <a:p>
            <a:pPr marL="171450" indent="-171450">
              <a:buFont typeface="Arial" charset="0"/>
              <a:buChar char="•"/>
            </a:pPr>
            <a:r>
              <a:rPr lang="en-US" dirty="0" smtClean="0"/>
              <a:t>Mediator is similar to Facade in that it abstracts functionality of existing classes. Mediator abstracts/centralizes arbitrary communications between colleague objects. </a:t>
            </a:r>
            <a:r>
              <a:rPr lang="en-US" b="1" dirty="0" smtClean="0"/>
              <a:t>It routinely "adds value", and it is known/referenced by the colleague objects</a:t>
            </a:r>
            <a:r>
              <a:rPr lang="en-US" dirty="0" smtClean="0"/>
              <a:t>. In contrast, Facade defines a simpler interface to a subsystem, it doesn't add new functionality, and it is not known by the subsystem classes.</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38</a:t>
            </a:fld>
            <a:endParaRPr lang="en-GB"/>
          </a:p>
        </p:txBody>
      </p:sp>
    </p:spTree>
    <p:extLst>
      <p:ext uri="{BB962C8B-B14F-4D97-AF65-F5344CB8AC3E}">
        <p14:creationId xmlns:p14="http://schemas.microsoft.com/office/powerpoint/2010/main" val="32907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Adapter</a:t>
            </a:r>
            <a:br>
              <a:rPr lang="en-US" dirty="0" smtClean="0"/>
            </a:br>
            <a:r>
              <a:rPr lang="en-US" dirty="0" smtClean="0"/>
              <a:t>Match interfaces of different classes</a:t>
            </a:r>
          </a:p>
          <a:p>
            <a:endParaRPr lang="en-US" dirty="0" smtClean="0"/>
          </a:p>
          <a:p>
            <a:r>
              <a:rPr lang="en-US" dirty="0" smtClean="0"/>
              <a:t>Bridge</a:t>
            </a:r>
            <a:br>
              <a:rPr lang="en-US" dirty="0" smtClean="0"/>
            </a:br>
            <a:r>
              <a:rPr lang="en-US" dirty="0" smtClean="0"/>
              <a:t>Separates an object’s interface from its implementation</a:t>
            </a:r>
          </a:p>
          <a:p>
            <a:endParaRPr lang="en-US" dirty="0" smtClean="0"/>
          </a:p>
          <a:p>
            <a:r>
              <a:rPr lang="en-US" dirty="0" smtClean="0"/>
              <a:t>Composite</a:t>
            </a:r>
            <a:br>
              <a:rPr lang="en-US" dirty="0" smtClean="0"/>
            </a:br>
            <a:r>
              <a:rPr lang="en-US" dirty="0" smtClean="0"/>
              <a:t>A tree structure of simple and composite objects</a:t>
            </a:r>
          </a:p>
          <a:p>
            <a:endParaRPr lang="en-US" dirty="0" smtClean="0"/>
          </a:p>
          <a:p>
            <a:r>
              <a:rPr lang="en-US" dirty="0" smtClean="0"/>
              <a:t>Decorator</a:t>
            </a:r>
            <a:br>
              <a:rPr lang="en-US" dirty="0" smtClean="0"/>
            </a:br>
            <a:r>
              <a:rPr lang="en-US" dirty="0" smtClean="0"/>
              <a:t>Add responsibilities to objects dynamically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Proxy</a:t>
            </a:r>
            <a:br>
              <a:rPr lang="en-US" dirty="0" smtClean="0"/>
            </a:br>
            <a:r>
              <a:rPr lang="en-US" dirty="0" smtClean="0"/>
              <a:t>An object representing another object</a:t>
            </a:r>
          </a:p>
          <a:p>
            <a:endParaRPr lang="en-US" dirty="0" smtClean="0"/>
          </a:p>
          <a:p>
            <a:r>
              <a:rPr lang="en-US" dirty="0" smtClean="0"/>
              <a:t>Facade</a:t>
            </a:r>
            <a:br>
              <a:rPr lang="en-US" dirty="0" smtClean="0"/>
            </a:br>
            <a:r>
              <a:rPr lang="en-US" dirty="0" smtClean="0"/>
              <a:t>A single class that represents an entire subsystem</a:t>
            </a:r>
          </a:p>
          <a:p>
            <a:endParaRPr lang="en-US" dirty="0" smtClean="0"/>
          </a:p>
          <a:p>
            <a:r>
              <a:rPr lang="en-US" dirty="0" smtClean="0"/>
              <a:t>Flyweight</a:t>
            </a:r>
            <a:br>
              <a:rPr lang="en-US" dirty="0" smtClean="0"/>
            </a:br>
            <a:r>
              <a:rPr lang="en-US" dirty="0" smtClean="0"/>
              <a:t>A fine-grained instance used for efficient sharing</a:t>
            </a:r>
          </a:p>
          <a:p>
            <a:endParaRPr lang="en-US" dirty="0" smtClean="0"/>
          </a:p>
          <a:p>
            <a:r>
              <a:rPr lang="en-US" dirty="0" smtClean="0"/>
              <a:t>Rules of thumb</a:t>
            </a:r>
          </a:p>
          <a:p>
            <a:r>
              <a:rPr lang="en-US" dirty="0" smtClean="0"/>
              <a:t>1. Adapter makes things work after they're designed; Bridge makes them work before they are.</a:t>
            </a:r>
          </a:p>
          <a:p>
            <a:r>
              <a:rPr lang="en-US" dirty="0" smtClean="0"/>
              <a:t>2. Adapter provides a different interface to its subject. Proxy provides the same interface. Decorator provides an enhanced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Composite and Decorator have similar structure diagrams, reflecting the fact that both rely on recursive composition to organize an open-ended number of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Decorator is designed to let you add responsibilities to objects without </a:t>
            </a:r>
            <a:r>
              <a:rPr lang="en-US" dirty="0" err="1" smtClean="0"/>
              <a:t>subclassing</a:t>
            </a:r>
            <a:r>
              <a:rPr lang="en-US" dirty="0" smtClean="0"/>
              <a:t>. Composite's focus is not on embellishment but on representation. These intents are distinct but complementary. </a:t>
            </a:r>
            <a:r>
              <a:rPr lang="en-US" dirty="0" err="1" smtClean="0"/>
              <a:t>Consequently,Composite</a:t>
            </a:r>
            <a:r>
              <a:rPr lang="en-US" dirty="0" smtClean="0"/>
              <a:t> and Decorator are often used in concert.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Decorator and Proxy have different purposes but similar structures. Both describe how to provide a level of indirection to another object, and the implementations keep a reference to the object to which they forward requests.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 Mediator is similar to Facade in that it abstracts functionality of existing classes. </a:t>
            </a:r>
            <a:r>
              <a:rPr lang="en-US" dirty="0" err="1" smtClean="0"/>
              <a:t>Mediatorabstracts</a:t>
            </a:r>
            <a:r>
              <a:rPr lang="en-US" dirty="0" smtClean="0"/>
              <a:t>/centralizes arbitrary communication between colleague objects, it routinely "adds value", and it is known/referenced by the colleague objects. In contrast, Facade defines a simpler interface to a subsystem, it doesn't add new functionality, and it is not known by the subsystem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19</a:t>
            </a:fld>
            <a:endParaRPr lang="en-GB"/>
          </a:p>
        </p:txBody>
      </p:sp>
    </p:spTree>
    <p:extLst>
      <p:ext uri="{BB962C8B-B14F-4D97-AF65-F5344CB8AC3E}">
        <p14:creationId xmlns:p14="http://schemas.microsoft.com/office/powerpoint/2010/main" val="1570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39</a:t>
            </a:fld>
            <a:endParaRPr lang="en-GB"/>
          </a:p>
        </p:txBody>
      </p:sp>
    </p:spTree>
    <p:extLst>
      <p:ext uri="{BB962C8B-B14F-4D97-AF65-F5344CB8AC3E}">
        <p14:creationId xmlns:p14="http://schemas.microsoft.com/office/powerpoint/2010/main" val="153007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proxy</a:t>
            </a:r>
            <a:r>
              <a:rPr lang="en-US" sz="1200" b="0" i="0" kern="1200" dirty="0" smtClean="0">
                <a:solidFill>
                  <a:schemeClr val="tx1"/>
                </a:solidFill>
                <a:effectLst/>
                <a:latin typeface="+mn-lt"/>
                <a:ea typeface="+mn-ea"/>
                <a:cs typeface="+mn-cs"/>
              </a:rPr>
              <a:t>, in its most general form, is a class functioning as an interface to something else. The proxy could interface to anything: a network connection, a large object in memory, a file, or some other resource that is expensive or impossible to duplicate. In short, a proxy is a wrapper or agent object that is being called by the client to access the real serving object behind the scenes. Use of the proxy can simply be </a:t>
            </a:r>
            <a:r>
              <a:rPr lang="en-US" sz="1200" b="0" i="0" u="none" strike="noStrike" kern="1200" dirty="0" smtClean="0">
                <a:solidFill>
                  <a:schemeClr val="tx1"/>
                </a:solidFill>
                <a:effectLst/>
                <a:latin typeface="+mn-lt"/>
                <a:ea typeface="+mn-ea"/>
                <a:cs typeface="+mn-cs"/>
                <a:hlinkClick r:id="rId3" tooltip="Forwarding (object-oriented programming)"/>
              </a:rPr>
              <a:t>forwarding</a:t>
            </a:r>
            <a:r>
              <a:rPr lang="en-US" sz="1200" b="0" i="0" kern="1200" dirty="0" smtClean="0">
                <a:solidFill>
                  <a:schemeClr val="tx1"/>
                </a:solidFill>
                <a:effectLst/>
                <a:latin typeface="+mn-lt"/>
                <a:ea typeface="+mn-ea"/>
                <a:cs typeface="+mn-cs"/>
              </a:rPr>
              <a:t> to the real object, or can provide additional logic. In the proxy extra functionality can be provided, for example caching when operations on the real object are resource intensive, or checking preconditions before operations on the real object are invoked. For the client, usage of a proxy object is similar to using the real object, because both implement the same interface.</a:t>
            </a:r>
          </a:p>
        </p:txBody>
      </p:sp>
      <p:sp>
        <p:nvSpPr>
          <p:cNvPr id="4" name="Slide Number Placeholder 3"/>
          <p:cNvSpPr>
            <a:spLocks noGrp="1"/>
          </p:cNvSpPr>
          <p:nvPr>
            <p:ph type="sldNum" sz="quarter" idx="10"/>
          </p:nvPr>
        </p:nvSpPr>
        <p:spPr/>
        <p:txBody>
          <a:bodyPr/>
          <a:lstStyle/>
          <a:p>
            <a:fld id="{A70FD2F1-BA86-440F-B762-9CB03F449024}" type="slidenum">
              <a:rPr lang="en-GB" smtClean="0"/>
              <a:t>40</a:t>
            </a:fld>
            <a:endParaRPr lang="en-GB"/>
          </a:p>
        </p:txBody>
      </p:sp>
    </p:spTree>
    <p:extLst>
      <p:ext uri="{BB962C8B-B14F-4D97-AF65-F5344CB8AC3E}">
        <p14:creationId xmlns:p14="http://schemas.microsoft.com/office/powerpoint/2010/main" val="200605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41</a:t>
            </a:fld>
            <a:endParaRPr lang="en-GB"/>
          </a:p>
        </p:txBody>
      </p:sp>
    </p:spTree>
    <p:extLst>
      <p:ext uri="{BB962C8B-B14F-4D97-AF65-F5344CB8AC3E}">
        <p14:creationId xmlns:p14="http://schemas.microsoft.com/office/powerpoint/2010/main" val="677713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Adapter provides a different interface to its subject. </a:t>
            </a:r>
          </a:p>
          <a:p>
            <a:pPr marL="171450" indent="-171450">
              <a:buFont typeface="Arial" charset="0"/>
              <a:buChar char="•"/>
            </a:pPr>
            <a:r>
              <a:rPr lang="en-US" sz="1200" b="0" i="0" kern="1200" dirty="0" smtClean="0">
                <a:solidFill>
                  <a:schemeClr val="tx1"/>
                </a:solidFill>
                <a:effectLst/>
                <a:latin typeface="+mn-lt"/>
                <a:ea typeface="+mn-ea"/>
                <a:cs typeface="+mn-cs"/>
              </a:rPr>
              <a:t>Proxy provides the same interface. </a:t>
            </a:r>
          </a:p>
          <a:p>
            <a:pPr marL="171450" indent="-171450">
              <a:buFont typeface="Arial" charset="0"/>
              <a:buChar char="•"/>
            </a:pPr>
            <a:r>
              <a:rPr lang="en-US" sz="1200" b="0" i="0" kern="1200" dirty="0" smtClean="0">
                <a:solidFill>
                  <a:schemeClr val="tx1"/>
                </a:solidFill>
                <a:effectLst/>
                <a:latin typeface="+mn-lt"/>
                <a:ea typeface="+mn-ea"/>
                <a:cs typeface="+mn-cs"/>
              </a:rPr>
              <a:t>Decorator provides an enhanced interface.</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42</a:t>
            </a:fld>
            <a:endParaRPr lang="en-GB"/>
          </a:p>
        </p:txBody>
      </p:sp>
    </p:spTree>
    <p:extLst>
      <p:ext uri="{BB962C8B-B14F-4D97-AF65-F5344CB8AC3E}">
        <p14:creationId xmlns:p14="http://schemas.microsoft.com/office/powerpoint/2010/main" val="57969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43</a:t>
            </a:fld>
            <a:endParaRPr lang="en-GB"/>
          </a:p>
        </p:txBody>
      </p:sp>
    </p:spTree>
    <p:extLst>
      <p:ext uri="{BB962C8B-B14F-4D97-AF65-F5344CB8AC3E}">
        <p14:creationId xmlns:p14="http://schemas.microsoft.com/office/powerpoint/2010/main" val="58422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44</a:t>
            </a:fld>
            <a:endParaRPr lang="en-GB"/>
          </a:p>
        </p:txBody>
      </p:sp>
    </p:spTree>
    <p:extLst>
      <p:ext uri="{BB962C8B-B14F-4D97-AF65-F5344CB8AC3E}">
        <p14:creationId xmlns:p14="http://schemas.microsoft.com/office/powerpoint/2010/main" val="942212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45</a:t>
            </a:fld>
            <a:endParaRPr lang="en-GB"/>
          </a:p>
        </p:txBody>
      </p:sp>
    </p:spTree>
    <p:extLst>
      <p:ext uri="{BB962C8B-B14F-4D97-AF65-F5344CB8AC3E}">
        <p14:creationId xmlns:p14="http://schemas.microsoft.com/office/powerpoint/2010/main" val="67649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 of responsibility</a:t>
            </a:r>
          </a:p>
          <a:p>
            <a:r>
              <a:rPr lang="en-US" dirty="0" smtClean="0"/>
              <a:t>A way of passing a request between a chain of objects</a:t>
            </a:r>
          </a:p>
          <a:p>
            <a:endParaRPr lang="en-US" dirty="0" smtClean="0"/>
          </a:p>
          <a:p>
            <a:r>
              <a:rPr lang="en-US" dirty="0" smtClean="0"/>
              <a:t>Command</a:t>
            </a:r>
          </a:p>
          <a:p>
            <a:r>
              <a:rPr lang="en-US" dirty="0" smtClean="0"/>
              <a:t>Encapsulate a command request as an object</a:t>
            </a:r>
          </a:p>
          <a:p>
            <a:endParaRPr lang="en-US" dirty="0" smtClean="0"/>
          </a:p>
          <a:p>
            <a:r>
              <a:rPr lang="en-US" dirty="0" smtClean="0"/>
              <a:t>Interpreter</a:t>
            </a:r>
          </a:p>
          <a:p>
            <a:r>
              <a:rPr lang="en-US" dirty="0" smtClean="0"/>
              <a:t>A way to include language elements in a program</a:t>
            </a:r>
          </a:p>
          <a:p>
            <a:endParaRPr lang="en-US" dirty="0" smtClean="0"/>
          </a:p>
          <a:p>
            <a:r>
              <a:rPr lang="en-US" dirty="0" smtClean="0"/>
              <a:t>Iterator</a:t>
            </a:r>
          </a:p>
          <a:p>
            <a:r>
              <a:rPr lang="en-US" dirty="0" smtClean="0"/>
              <a:t>Sequentially access the elements of a collection</a:t>
            </a:r>
          </a:p>
          <a:p>
            <a:endParaRPr lang="en-US" dirty="0" smtClean="0"/>
          </a:p>
          <a:p>
            <a:r>
              <a:rPr lang="en-US" dirty="0" smtClean="0"/>
              <a:t>Mediator</a:t>
            </a:r>
          </a:p>
          <a:p>
            <a:r>
              <a:rPr lang="en-US" dirty="0" smtClean="0"/>
              <a:t>Defines simplified communication between classes</a:t>
            </a:r>
          </a:p>
          <a:p>
            <a:endParaRPr lang="en-US" dirty="0" smtClean="0"/>
          </a:p>
          <a:p>
            <a:r>
              <a:rPr lang="en-US" dirty="0" smtClean="0"/>
              <a:t>Memento</a:t>
            </a:r>
          </a:p>
          <a:p>
            <a:r>
              <a:rPr lang="en-US" dirty="0" smtClean="0"/>
              <a:t>Capture and restore an object's internal state</a:t>
            </a:r>
          </a:p>
          <a:p>
            <a:endParaRPr lang="en-US" dirty="0" smtClean="0"/>
          </a:p>
          <a:p>
            <a:r>
              <a:rPr lang="en-US" dirty="0" smtClean="0"/>
              <a:t>Observer</a:t>
            </a:r>
          </a:p>
          <a:p>
            <a:r>
              <a:rPr lang="en-US" dirty="0" smtClean="0"/>
              <a:t>A way of notifying change to a number of classes</a:t>
            </a:r>
          </a:p>
          <a:p>
            <a:endParaRPr lang="en-US" dirty="0" smtClean="0"/>
          </a:p>
          <a:p>
            <a:r>
              <a:rPr lang="en-US" dirty="0" smtClean="0"/>
              <a:t>State</a:t>
            </a:r>
          </a:p>
          <a:p>
            <a:r>
              <a:rPr lang="en-US" dirty="0" smtClean="0"/>
              <a:t>Alter an object's behavior when its state changes</a:t>
            </a:r>
          </a:p>
          <a:p>
            <a:endParaRPr lang="en-US" dirty="0" smtClean="0"/>
          </a:p>
          <a:p>
            <a:r>
              <a:rPr lang="en-US" dirty="0" smtClean="0"/>
              <a:t>Strategy</a:t>
            </a:r>
          </a:p>
          <a:p>
            <a:r>
              <a:rPr lang="en-US" dirty="0" smtClean="0"/>
              <a:t>Encapsulates an algorithm inside a class</a:t>
            </a:r>
          </a:p>
          <a:p>
            <a:endParaRPr lang="en-US" dirty="0" smtClean="0"/>
          </a:p>
          <a:p>
            <a:r>
              <a:rPr lang="en-US" dirty="0" smtClean="0"/>
              <a:t>Template method</a:t>
            </a:r>
          </a:p>
          <a:p>
            <a:r>
              <a:rPr lang="en-US" dirty="0" smtClean="0"/>
              <a:t>Defer the exact steps of an algorithm to a subclass</a:t>
            </a:r>
          </a:p>
          <a:p>
            <a:endParaRPr lang="en-US" dirty="0" smtClean="0"/>
          </a:p>
          <a:p>
            <a:r>
              <a:rPr lang="en-US" dirty="0" smtClean="0"/>
              <a:t>Visitor</a:t>
            </a:r>
          </a:p>
          <a:p>
            <a:r>
              <a:rPr lang="en-US" dirty="0" smtClean="0"/>
              <a:t>Defines a new operation to a class without change</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48</a:t>
            </a:fld>
            <a:endParaRPr lang="en-GB"/>
          </a:p>
        </p:txBody>
      </p:sp>
    </p:spTree>
    <p:extLst>
      <p:ext uri="{BB962C8B-B14F-4D97-AF65-F5344CB8AC3E}">
        <p14:creationId xmlns:p14="http://schemas.microsoft.com/office/powerpoint/2010/main" val="446988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49</a:t>
            </a:fld>
            <a:endParaRPr lang="en-GB"/>
          </a:p>
        </p:txBody>
      </p:sp>
    </p:spTree>
    <p:extLst>
      <p:ext uri="{BB962C8B-B14F-4D97-AF65-F5344CB8AC3E}">
        <p14:creationId xmlns:p14="http://schemas.microsoft.com/office/powerpoint/2010/main" val="1308311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The pattern chains the receiving objects together, and then passes any request messages from object to object until it reaches an object capable of handling the message. </a:t>
            </a:r>
          </a:p>
          <a:p>
            <a:pPr marL="171450" indent="-171450">
              <a:buFont typeface="Arial" charset="0"/>
              <a:buChar char="•"/>
            </a:pPr>
            <a:r>
              <a:rPr lang="en-US" sz="1200" b="0" i="0" kern="1200" dirty="0" smtClean="0">
                <a:solidFill>
                  <a:schemeClr val="tx1"/>
                </a:solidFill>
                <a:effectLst/>
                <a:latin typeface="+mn-lt"/>
                <a:ea typeface="+mn-ea"/>
                <a:cs typeface="+mn-cs"/>
              </a:rPr>
              <a:t>The number and type of handler objects isn't known a priori, they can be configured dynamically. </a:t>
            </a:r>
          </a:p>
          <a:p>
            <a:pPr marL="171450" indent="-171450">
              <a:buFont typeface="Arial" charset="0"/>
              <a:buChar char="•"/>
            </a:pPr>
            <a:r>
              <a:rPr lang="en-US" sz="1200" b="0" i="0" kern="1200" dirty="0" smtClean="0">
                <a:solidFill>
                  <a:schemeClr val="tx1"/>
                </a:solidFill>
                <a:effectLst/>
                <a:latin typeface="+mn-lt"/>
                <a:ea typeface="+mn-ea"/>
                <a:cs typeface="+mn-cs"/>
              </a:rPr>
              <a:t>The chaining mechanism uses recursive composition to allow an unlimited number of handlers to be linked.</a:t>
            </a:r>
          </a:p>
          <a:p>
            <a:pPr marL="171450" indent="-171450">
              <a:buFont typeface="Arial" charset="0"/>
              <a:buChar char="•"/>
            </a:pPr>
            <a:r>
              <a:rPr lang="en-US" sz="1200" b="0" i="0" kern="1200" dirty="0" smtClean="0">
                <a:solidFill>
                  <a:schemeClr val="tx1"/>
                </a:solidFill>
                <a:effectLst/>
                <a:latin typeface="+mn-lt"/>
                <a:ea typeface="+mn-ea"/>
                <a:cs typeface="+mn-cs"/>
              </a:rPr>
              <a:t>Chain of Responsibility simplifies object interconnections. Instead of senders and receivers maintaining references to all candidate receivers, each sender keeps a single reference to the head of the chain, and each receiver keeps a single reference to its immediate successor in the chain.</a:t>
            </a:r>
          </a:p>
          <a:p>
            <a:pPr marL="171450" indent="-171450">
              <a:buFont typeface="Arial" charset="0"/>
              <a:buChar char="•"/>
            </a:pPr>
            <a:r>
              <a:rPr lang="en-US" sz="1200" b="0" i="0" kern="1200" dirty="0" smtClean="0">
                <a:solidFill>
                  <a:schemeClr val="tx1"/>
                </a:solidFill>
                <a:effectLst/>
                <a:latin typeface="+mn-lt"/>
                <a:ea typeface="+mn-ea"/>
                <a:cs typeface="+mn-cs"/>
              </a:rPr>
              <a:t>Make sure there exists a "safety net" to "catch" any requests which go unhandled.</a:t>
            </a:r>
          </a:p>
          <a:p>
            <a:pPr marL="171450" indent="-171450">
              <a:buFont typeface="Arial" charset="0"/>
              <a:buChar char="•"/>
            </a:pPr>
            <a:r>
              <a:rPr lang="en-US" sz="1200" b="0" i="0" kern="1200" dirty="0" smtClean="0">
                <a:solidFill>
                  <a:schemeClr val="tx1"/>
                </a:solidFill>
                <a:effectLst/>
                <a:latin typeface="+mn-lt"/>
                <a:ea typeface="+mn-ea"/>
                <a:cs typeface="+mn-cs"/>
              </a:rPr>
              <a:t>Do not use Chain of Responsibility when each request is only handled by one handler, or, when the client object knows which service object should handle the request.</a:t>
            </a:r>
          </a:p>
        </p:txBody>
      </p:sp>
      <p:sp>
        <p:nvSpPr>
          <p:cNvPr id="4" name="Slide Number Placeholder 3"/>
          <p:cNvSpPr>
            <a:spLocks noGrp="1"/>
          </p:cNvSpPr>
          <p:nvPr>
            <p:ph type="sldNum" sz="quarter" idx="10"/>
          </p:nvPr>
        </p:nvSpPr>
        <p:spPr/>
        <p:txBody>
          <a:bodyPr/>
          <a:lstStyle/>
          <a:p>
            <a:fld id="{A70FD2F1-BA86-440F-B762-9CB03F449024}" type="slidenum">
              <a:rPr lang="en-GB" smtClean="0"/>
              <a:t>50</a:t>
            </a:fld>
            <a:endParaRPr lang="en-GB"/>
          </a:p>
        </p:txBody>
      </p:sp>
    </p:spTree>
    <p:extLst>
      <p:ext uri="{BB962C8B-B14F-4D97-AF65-F5344CB8AC3E}">
        <p14:creationId xmlns:p14="http://schemas.microsoft.com/office/powerpoint/2010/main" val="189259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20</a:t>
            </a:fld>
            <a:endParaRPr lang="en-GB"/>
          </a:p>
        </p:txBody>
      </p:sp>
    </p:spTree>
    <p:extLst>
      <p:ext uri="{BB962C8B-B14F-4D97-AF65-F5344CB8AC3E}">
        <p14:creationId xmlns:p14="http://schemas.microsoft.com/office/powerpoint/2010/main" val="1181888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51</a:t>
            </a:fld>
            <a:endParaRPr lang="en-GB"/>
          </a:p>
        </p:txBody>
      </p:sp>
    </p:spTree>
    <p:extLst>
      <p:ext uri="{BB962C8B-B14F-4D97-AF65-F5344CB8AC3E}">
        <p14:creationId xmlns:p14="http://schemas.microsoft.com/office/powerpoint/2010/main" val="1918036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52</a:t>
            </a:fld>
            <a:endParaRPr lang="en-GB"/>
          </a:p>
        </p:txBody>
      </p:sp>
    </p:spTree>
    <p:extLst>
      <p:ext uri="{BB962C8B-B14F-4D97-AF65-F5344CB8AC3E}">
        <p14:creationId xmlns:p14="http://schemas.microsoft.com/office/powerpoint/2010/main" val="173558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Command objects can be thought of as "tokens" that are created by one client that knows what need to be done, and passed to another client that has the resources for doing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b="0" i="0" kern="1200" dirty="0" err="1" smtClean="0">
                <a:solidFill>
                  <a:schemeClr val="tx1"/>
                </a:solidFill>
                <a:effectLst/>
                <a:latin typeface="+mn-lt"/>
                <a:ea typeface="+mn-ea"/>
                <a:cs typeface="+mn-cs"/>
              </a:rPr>
              <a:t>MacroCommands</a:t>
            </a:r>
            <a:r>
              <a:rPr lang="en-US" sz="1200" b="0" i="0" kern="1200" dirty="0" smtClean="0">
                <a:solidFill>
                  <a:schemeClr val="tx1"/>
                </a:solidFill>
                <a:effectLst/>
                <a:latin typeface="+mn-lt"/>
                <a:ea typeface="+mn-ea"/>
                <a:cs typeface="+mn-cs"/>
              </a:rPr>
              <a:t> can be implemented with Composite.</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54</a:t>
            </a:fld>
            <a:endParaRPr lang="en-GB"/>
          </a:p>
        </p:txBody>
      </p:sp>
    </p:spTree>
    <p:extLst>
      <p:ext uri="{BB962C8B-B14F-4D97-AF65-F5344CB8AC3E}">
        <p14:creationId xmlns:p14="http://schemas.microsoft.com/office/powerpoint/2010/main" val="864335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55</a:t>
            </a:fld>
            <a:endParaRPr lang="en-GB"/>
          </a:p>
        </p:txBody>
      </p:sp>
    </p:spTree>
    <p:extLst>
      <p:ext uri="{BB962C8B-B14F-4D97-AF65-F5344CB8AC3E}">
        <p14:creationId xmlns:p14="http://schemas.microsoft.com/office/powerpoint/2010/main" val="179537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56</a:t>
            </a:fld>
            <a:endParaRPr lang="en-GB"/>
          </a:p>
        </p:txBody>
      </p:sp>
    </p:spTree>
    <p:extLst>
      <p:ext uri="{BB962C8B-B14F-4D97-AF65-F5344CB8AC3E}">
        <p14:creationId xmlns:p14="http://schemas.microsoft.com/office/powerpoint/2010/main" val="1148225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59</a:t>
            </a:fld>
            <a:endParaRPr lang="en-GB"/>
          </a:p>
        </p:txBody>
      </p:sp>
    </p:spTree>
    <p:extLst>
      <p:ext uri="{BB962C8B-B14F-4D97-AF65-F5344CB8AC3E}">
        <p14:creationId xmlns:p14="http://schemas.microsoft.com/office/powerpoint/2010/main" val="352848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Promotes loose coupling by keeping objects from referring to each other explicitly, and it lets you vary their interaction independently.</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61</a:t>
            </a:fld>
            <a:endParaRPr lang="en-GB"/>
          </a:p>
        </p:txBody>
      </p:sp>
    </p:spTree>
    <p:extLst>
      <p:ext uri="{BB962C8B-B14F-4D97-AF65-F5344CB8AC3E}">
        <p14:creationId xmlns:p14="http://schemas.microsoft.com/office/powerpoint/2010/main" val="1612167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sz="1200" b="0" i="0" kern="1200" dirty="0" smtClean="0">
                <a:solidFill>
                  <a:schemeClr val="tx1"/>
                </a:solidFill>
                <a:effectLst/>
                <a:latin typeface="+mn-lt"/>
                <a:ea typeface="+mn-ea"/>
                <a:cs typeface="+mn-cs"/>
              </a:rPr>
              <a:t>Chain of Responsibility PASM example: </a:t>
            </a:r>
            <a:r>
              <a:rPr lang="en-US" dirty="0" err="1" smtClean="0">
                <a:effectLst/>
              </a:rPr>
              <a:t>AbstractPaymentOptionPostProcessor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62</a:t>
            </a:fld>
            <a:endParaRPr lang="en-GB"/>
          </a:p>
        </p:txBody>
      </p:sp>
    </p:spTree>
    <p:extLst>
      <p:ext uri="{BB962C8B-B14F-4D97-AF65-F5344CB8AC3E}">
        <p14:creationId xmlns:p14="http://schemas.microsoft.com/office/powerpoint/2010/main" val="361909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Coupling: if we modify</a:t>
            </a:r>
            <a:r>
              <a:rPr lang="en-US" baseline="0" dirty="0" smtClean="0"/>
              <a:t> the </a:t>
            </a:r>
            <a:r>
              <a:rPr lang="en-US" baseline="0" dirty="0" err="1" smtClean="0"/>
              <a:t>statefull</a:t>
            </a:r>
            <a:r>
              <a:rPr lang="en-US" baseline="0" dirty="0" smtClean="0"/>
              <a:t> object later we need to modify also the clients which </a:t>
            </a:r>
            <a:r>
              <a:rPr lang="en-US" baseline="0" dirty="0" err="1" smtClean="0"/>
              <a:t>utilies</a:t>
            </a:r>
            <a:r>
              <a:rPr lang="en-US" baseline="0" dirty="0" smtClean="0"/>
              <a:t> it.</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63</a:t>
            </a:fld>
            <a:endParaRPr lang="en-GB"/>
          </a:p>
        </p:txBody>
      </p:sp>
    </p:spTree>
    <p:extLst>
      <p:ext uri="{BB962C8B-B14F-4D97-AF65-F5344CB8AC3E}">
        <p14:creationId xmlns:p14="http://schemas.microsoft.com/office/powerpoint/2010/main" val="1595674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Promotes loose coupling by keeping objects from referring to each other explicitly, and it lets you vary their interaction independently.</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64</a:t>
            </a:fld>
            <a:endParaRPr lang="en-GB"/>
          </a:p>
        </p:txBody>
      </p:sp>
    </p:spTree>
    <p:extLst>
      <p:ext uri="{BB962C8B-B14F-4D97-AF65-F5344CB8AC3E}">
        <p14:creationId xmlns:p14="http://schemas.microsoft.com/office/powerpoint/2010/main" val="852735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23</a:t>
            </a:fld>
            <a:endParaRPr lang="en-GB"/>
          </a:p>
        </p:txBody>
      </p:sp>
    </p:spTree>
    <p:extLst>
      <p:ext uri="{BB962C8B-B14F-4D97-AF65-F5344CB8AC3E}">
        <p14:creationId xmlns:p14="http://schemas.microsoft.com/office/powerpoint/2010/main" val="6926441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Promotes loose coupling by keeping objects from referring to each other explicitly, and it lets you vary their interaction independently.</a:t>
            </a:r>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65</a:t>
            </a:fld>
            <a:endParaRPr lang="en-GB"/>
          </a:p>
        </p:txBody>
      </p:sp>
    </p:spTree>
    <p:extLst>
      <p:ext uri="{BB962C8B-B14F-4D97-AF65-F5344CB8AC3E}">
        <p14:creationId xmlns:p14="http://schemas.microsoft.com/office/powerpoint/2010/main" val="1869330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Bridge is designed up-front to let the abstraction and the implementation vary independently. Adapter is retrofitted to make unrelated classes work together.</a:t>
            </a:r>
          </a:p>
        </p:txBody>
      </p:sp>
      <p:sp>
        <p:nvSpPr>
          <p:cNvPr id="4" name="Slide Number Placeholder 3"/>
          <p:cNvSpPr>
            <a:spLocks noGrp="1"/>
          </p:cNvSpPr>
          <p:nvPr>
            <p:ph type="sldNum" sz="quarter" idx="10"/>
          </p:nvPr>
        </p:nvSpPr>
        <p:spPr/>
        <p:txBody>
          <a:bodyPr/>
          <a:lstStyle/>
          <a:p>
            <a:fld id="{A70FD2F1-BA86-440F-B762-9CB03F449024}" type="slidenum">
              <a:rPr lang="en-GB" smtClean="0"/>
              <a:t>24</a:t>
            </a:fld>
            <a:endParaRPr lang="en-GB"/>
          </a:p>
        </p:txBody>
      </p:sp>
    </p:spTree>
    <p:extLst>
      <p:ext uri="{BB962C8B-B14F-4D97-AF65-F5344CB8AC3E}">
        <p14:creationId xmlns:p14="http://schemas.microsoft.com/office/powerpoint/2010/main" val="14488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25</a:t>
            </a:fld>
            <a:endParaRPr lang="en-GB"/>
          </a:p>
        </p:txBody>
      </p:sp>
    </p:spTree>
    <p:extLst>
      <p:ext uri="{BB962C8B-B14F-4D97-AF65-F5344CB8AC3E}">
        <p14:creationId xmlns:p14="http://schemas.microsoft.com/office/powerpoint/2010/main" val="86511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bridge pattern is often confused with the adapter pattern, but that’s because</a:t>
            </a:r>
            <a:r>
              <a:rPr lang="en-US" baseline="0" dirty="0" smtClean="0"/>
              <a:t> they both use a wrapper to decouple abstraction and implementation, but the concepts behind them are very different</a:t>
            </a:r>
            <a:endParaRPr lang="en-US" dirty="0" smtClean="0"/>
          </a:p>
        </p:txBody>
      </p:sp>
      <p:sp>
        <p:nvSpPr>
          <p:cNvPr id="4" name="Slide Number Placeholder 3"/>
          <p:cNvSpPr>
            <a:spLocks noGrp="1"/>
          </p:cNvSpPr>
          <p:nvPr>
            <p:ph type="sldNum" sz="quarter" idx="10"/>
          </p:nvPr>
        </p:nvSpPr>
        <p:spPr/>
        <p:txBody>
          <a:bodyPr/>
          <a:lstStyle/>
          <a:p>
            <a:fld id="{A70FD2F1-BA86-440F-B762-9CB03F449024}" type="slidenum">
              <a:rPr lang="en-GB" smtClean="0"/>
              <a:t>26</a:t>
            </a:fld>
            <a:endParaRPr lang="en-GB"/>
          </a:p>
        </p:txBody>
      </p:sp>
    </p:spTree>
    <p:extLst>
      <p:ext uri="{BB962C8B-B14F-4D97-AF65-F5344CB8AC3E}">
        <p14:creationId xmlns:p14="http://schemas.microsoft.com/office/powerpoint/2010/main" val="85476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27</a:t>
            </a:fld>
            <a:endParaRPr lang="en-GB"/>
          </a:p>
        </p:txBody>
      </p:sp>
    </p:spTree>
    <p:extLst>
      <p:ext uri="{BB962C8B-B14F-4D97-AF65-F5344CB8AC3E}">
        <p14:creationId xmlns:p14="http://schemas.microsoft.com/office/powerpoint/2010/main" val="4427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this pattern whenever you have "composites that contain components, each of which could be a composite".</a:t>
            </a:r>
          </a:p>
          <a:p>
            <a:r>
              <a:rPr lang="en-US" sz="1200" b="0" i="0" kern="1200" dirty="0" smtClean="0">
                <a:solidFill>
                  <a:schemeClr val="tx1"/>
                </a:solidFill>
                <a:effectLst/>
                <a:latin typeface="+mn-lt"/>
                <a:ea typeface="+mn-ea"/>
                <a:cs typeface="+mn-cs"/>
              </a:rPr>
              <a:t>Divide your domain concepts into container classes,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classes.Create</a:t>
            </a:r>
            <a:r>
              <a:rPr lang="en-US" sz="1200" b="0" i="0" kern="1200" dirty="0" smtClean="0">
                <a:solidFill>
                  <a:schemeClr val="tx1"/>
                </a:solidFill>
                <a:effectLst/>
                <a:latin typeface="+mn-lt"/>
                <a:ea typeface="+mn-ea"/>
                <a:cs typeface="+mn-cs"/>
              </a:rPr>
              <a:t> a "lowest common denominator" interface that makes your containers and </a:t>
            </a:r>
            <a:r>
              <a:rPr lang="en-US" sz="1200" b="0" i="0" kern="1200" dirty="0" err="1" smtClean="0">
                <a:solidFill>
                  <a:schemeClr val="tx1"/>
                </a:solidFill>
                <a:effectLst/>
                <a:latin typeface="+mn-lt"/>
                <a:ea typeface="+mn-ea"/>
                <a:cs typeface="+mn-cs"/>
              </a:rPr>
              <a:t>containees</a:t>
            </a:r>
            <a:r>
              <a:rPr lang="en-US" sz="1200" b="0" i="0" kern="1200" dirty="0" smtClean="0">
                <a:solidFill>
                  <a:schemeClr val="tx1"/>
                </a:solidFill>
                <a:effectLst/>
                <a:latin typeface="+mn-lt"/>
                <a:ea typeface="+mn-ea"/>
                <a:cs typeface="+mn-cs"/>
              </a:rPr>
              <a:t> interchangeable. It should specify the behavior that needs to be exercised uniformly across all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and container objects.</a:t>
            </a:r>
          </a:p>
          <a:p>
            <a:r>
              <a:rPr lang="en-US" sz="1200" b="0" i="0" kern="1200" dirty="0" smtClean="0">
                <a:solidFill>
                  <a:schemeClr val="tx1"/>
                </a:solidFill>
                <a:effectLst/>
                <a:latin typeface="+mn-lt"/>
                <a:ea typeface="+mn-ea"/>
                <a:cs typeface="+mn-cs"/>
              </a:rPr>
              <a:t>All container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classes declare an "is a" relationship to the interface.</a:t>
            </a:r>
          </a:p>
          <a:p>
            <a:r>
              <a:rPr lang="en-US" sz="1200" b="0" i="0" kern="1200" dirty="0" smtClean="0">
                <a:solidFill>
                  <a:schemeClr val="tx1"/>
                </a:solidFill>
                <a:effectLst/>
                <a:latin typeface="+mn-lt"/>
                <a:ea typeface="+mn-ea"/>
                <a:cs typeface="+mn-cs"/>
              </a:rPr>
              <a:t>All container classes declare a one-to-many "has a" relationship to the </a:t>
            </a:r>
            <a:r>
              <a:rPr lang="en-US" sz="1200" b="0" i="0" kern="1200" dirty="0" err="1" smtClean="0">
                <a:solidFill>
                  <a:schemeClr val="tx1"/>
                </a:solidFill>
                <a:effectLst/>
                <a:latin typeface="+mn-lt"/>
                <a:ea typeface="+mn-ea"/>
                <a:cs typeface="+mn-cs"/>
              </a:rPr>
              <a:t>interface.Container</a:t>
            </a:r>
            <a:r>
              <a:rPr lang="en-US" sz="1200" b="0" i="0" kern="1200" dirty="0" smtClean="0">
                <a:solidFill>
                  <a:schemeClr val="tx1"/>
                </a:solidFill>
                <a:effectLst/>
                <a:latin typeface="+mn-lt"/>
                <a:ea typeface="+mn-ea"/>
                <a:cs typeface="+mn-cs"/>
              </a:rPr>
              <a:t> classes leverage polymorphism to delegate to their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objects.</a:t>
            </a:r>
          </a:p>
        </p:txBody>
      </p:sp>
      <p:sp>
        <p:nvSpPr>
          <p:cNvPr id="4" name="Slide Number Placeholder 3"/>
          <p:cNvSpPr>
            <a:spLocks noGrp="1"/>
          </p:cNvSpPr>
          <p:nvPr>
            <p:ph type="sldNum" sz="quarter" idx="10"/>
          </p:nvPr>
        </p:nvSpPr>
        <p:spPr/>
        <p:txBody>
          <a:bodyPr/>
          <a:lstStyle/>
          <a:p>
            <a:fld id="{A70FD2F1-BA86-440F-B762-9CB03F449024}" type="slidenum">
              <a:rPr lang="en-GB" smtClean="0"/>
              <a:t>28</a:t>
            </a:fld>
            <a:endParaRPr lang="en-GB"/>
          </a:p>
        </p:txBody>
      </p:sp>
    </p:spTree>
    <p:extLst>
      <p:ext uri="{BB962C8B-B14F-4D97-AF65-F5344CB8AC3E}">
        <p14:creationId xmlns:p14="http://schemas.microsoft.com/office/powerpoint/2010/main" val="57792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611043218"/>
      </p:ext>
    </p:extLst>
  </p:cSld>
  <p:clrMapOvr>
    <a:masterClrMapping/>
  </p:clrMapOvr>
  <p:extLst mod="1">
    <p:ext uri="{DCECCB84-F9BA-43D5-87BE-67443E8EF086}">
      <p15:sldGuideLst xmlns:p15="http://schemas.microsoft.com/office/powerpoint/2012/main">
        <p15:guide id="1" pos="158" userDrawn="1">
          <p15:clr>
            <a:srgbClr val="FBAE40"/>
          </p15:clr>
        </p15:guide>
        <p15:guide id="2" pos="22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r>
              <a:rPr lang="en-US" smtClean="0"/>
              <a:t>Click icon to add table</a:t>
            </a:r>
            <a:endParaRPr lang="en-GB"/>
          </a:p>
        </p:txBody>
      </p:sp>
    </p:spTree>
    <p:extLst>
      <p:ext uri="{BB962C8B-B14F-4D97-AF65-F5344CB8AC3E}">
        <p14:creationId xmlns:p14="http://schemas.microsoft.com/office/powerpoint/2010/main" val="338724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2385924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1454" y="5051768"/>
            <a:ext cx="2017755" cy="363179"/>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t="74032"/>
          <a:stretch/>
        </p:blipFill>
        <p:spPr>
          <a:xfrm>
            <a:off x="6999704" y="4501995"/>
            <a:ext cx="1801255" cy="319713"/>
          </a:xfrm>
          <a:prstGeom prst="rect">
            <a:avLst/>
          </a:prstGeom>
        </p:spPr>
      </p:pic>
      <p:sp>
        <p:nvSpPr>
          <p:cNvPr id="12" name="TextBox 11"/>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bg1"/>
                </a:solidFill>
              </a:rPr>
              <a:t>Confidential - do not distribute</a:t>
            </a:r>
          </a:p>
        </p:txBody>
      </p:sp>
    </p:spTree>
    <p:extLst>
      <p:ext uri="{BB962C8B-B14F-4D97-AF65-F5344CB8AC3E}">
        <p14:creationId xmlns:p14="http://schemas.microsoft.com/office/powerpoint/2010/main" val="349188346"/>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2423528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308115"/>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endParaRPr lang="en-GB"/>
          </a:p>
        </p:txBody>
      </p:sp>
      <p:sp>
        <p:nvSpPr>
          <p:cNvPr id="8" name="Footer Placeholder 7"/>
          <p:cNvSpPr>
            <a:spLocks noGrp="1"/>
          </p:cNvSpPr>
          <p:nvPr>
            <p:ph type="ftr" sz="quarter" idx="10"/>
          </p:nvPr>
        </p:nvSpPr>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3306840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386675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Tree>
    <p:extLst>
      <p:ext uri="{BB962C8B-B14F-4D97-AF65-F5344CB8AC3E}">
        <p14:creationId xmlns:p14="http://schemas.microsoft.com/office/powerpoint/2010/main" val="105543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06981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931516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98073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tx2"/>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tx2"/>
                </a:solidFill>
              </a:defRPr>
            </a:lvl1pPr>
          </a:lstStyle>
          <a:p>
            <a:pPr lvl="0"/>
            <a:r>
              <a:rPr lang="en-US" dirty="0"/>
              <a:t>Date</a:t>
            </a:r>
            <a:endParaRPr lang="en-GB" dirty="0"/>
          </a:p>
        </p:txBody>
      </p:sp>
      <p:pic>
        <p:nvPicPr>
          <p:cNvPr id="7" name="Picture 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t="74032"/>
          <a:stretch/>
        </p:blipFill>
        <p:spPr>
          <a:xfrm>
            <a:off x="6927528" y="4851245"/>
            <a:ext cx="1801255" cy="319713"/>
          </a:xfrm>
          <a:prstGeom prst="rect">
            <a:avLst/>
          </a:prstGeom>
        </p:spPr>
      </p:pic>
      <p:sp>
        <p:nvSpPr>
          <p:cNvPr id="8" name="TextBox 7"/>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tx1"/>
                </a:solidFill>
              </a:rPr>
              <a:t>Confidential - do not distribute</a:t>
            </a:r>
          </a:p>
        </p:txBody>
      </p:sp>
    </p:spTree>
    <p:extLst>
      <p:ext uri="{BB962C8B-B14F-4D97-AF65-F5344CB8AC3E}">
        <p14:creationId xmlns:p14="http://schemas.microsoft.com/office/powerpoint/2010/main" val="366959430"/>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endParaRPr lang="en-GB"/>
          </a:p>
        </p:txBody>
      </p:sp>
    </p:spTree>
    <p:extLst>
      <p:ext uri="{BB962C8B-B14F-4D97-AF65-F5344CB8AC3E}">
        <p14:creationId xmlns:p14="http://schemas.microsoft.com/office/powerpoint/2010/main" val="403199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187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Tree>
    <p:extLst>
      <p:ext uri="{BB962C8B-B14F-4D97-AF65-F5344CB8AC3E}">
        <p14:creationId xmlns:p14="http://schemas.microsoft.com/office/powerpoint/2010/main" val="96577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931802"/>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GB"/>
          </a:p>
        </p:txBody>
      </p:sp>
      <p:sp>
        <p:nvSpPr>
          <p:cNvPr id="8" name="Footer Placeholder 7"/>
          <p:cNvSpPr>
            <a:spLocks noGrp="1"/>
          </p:cNvSpPr>
          <p:nvPr>
            <p:ph type="ftr" sz="quarter" idx="10"/>
          </p:nvPr>
        </p:nvSpPr>
        <p:spPr>
          <a:xfrm>
            <a:off x="252761" y="5350024"/>
            <a:ext cx="8105094" cy="215310"/>
          </a:xfrm>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60488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78598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smtClean="0"/>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4914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r>
              <a:rPr lang="en-US" smtClean="0"/>
              <a:t>Click icon to add chart</a:t>
            </a:r>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01180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297405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r>
              <a:rPr lang="en-US" smtClean="0"/>
              <a:t>Click icon to add chart</a:t>
            </a:r>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r>
              <a:rPr lang="en-US" smtClean="0"/>
              <a:t>Click icon to add chart</a:t>
            </a:r>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5967411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g"/><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50825" y="5349434"/>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5089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78" r:id="rId3"/>
    <p:sldLayoutId id="2147483662" r:id="rId4"/>
    <p:sldLayoutId id="2147483666" r:id="rId5"/>
    <p:sldLayoutId id="2147483664" r:id="rId6"/>
    <p:sldLayoutId id="2147483681" r:id="rId7"/>
    <p:sldLayoutId id="2147483675" r:id="rId8"/>
    <p:sldLayoutId id="2147483672" r:id="rId9"/>
    <p:sldLayoutId id="2147483671" r:id="rId10"/>
    <p:sldLayoutId id="2147483667" r:id="rId11"/>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orient="horz" pos="575" userDrawn="1">
          <p15:clr>
            <a:srgbClr val="F26B43"/>
          </p15:clr>
        </p15:guide>
        <p15:guide id="3" orient="horz" pos="3365" userDrawn="1">
          <p15:clr>
            <a:srgbClr val="F26B43"/>
          </p15:clr>
        </p15:guide>
        <p15:guide id="4" orient="horz" pos="711" userDrawn="1">
          <p15:clr>
            <a:srgbClr val="F26B43"/>
          </p15:clr>
        </p15:guide>
        <p15:guide id="5" pos="5602" userDrawn="1">
          <p15:clr>
            <a:srgbClr val="F26B43"/>
          </p15:clr>
        </p15:guide>
        <p15:guide id="6" orient="horz" pos="35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7629" y="5147470"/>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1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31280258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 id="2147483701" r:id="rId5"/>
    <p:sldLayoutId id="2147483704" r:id="rId6"/>
    <p:sldLayoutId id="2147483705" r:id="rId7"/>
    <p:sldLayoutId id="2147483706" r:id="rId8"/>
    <p:sldLayoutId id="2147483707" r:id="rId9"/>
    <p:sldLayoutId id="2147483708" r:id="rId10"/>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p15:clr>
            <a:srgbClr val="F26B43"/>
          </p15:clr>
        </p15:guide>
        <p15:guide id="2" orient="horz" pos="575">
          <p15:clr>
            <a:srgbClr val="F26B43"/>
          </p15:clr>
        </p15:guide>
        <p15:guide id="3" orient="horz" pos="3365">
          <p15:clr>
            <a:srgbClr val="F26B43"/>
          </p15:clr>
        </p15:guide>
        <p15:guide id="4" orient="horz" pos="711">
          <p15:clr>
            <a:srgbClr val="F26B43"/>
          </p15:clr>
        </p15:guide>
        <p15:guide id="5" pos="5602">
          <p15:clr>
            <a:srgbClr val="F26B43"/>
          </p15:clr>
        </p15:guide>
        <p15:guide id="6" orient="horz" pos="35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0.tif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0.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6.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7.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8.png"/><Relationship Id="rId3"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62.tiff"/></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4.xml"/><Relationship Id="rId2"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0.tiff"/></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5.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ourcemaking.com/design_patter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Design Patterns</a:t>
            </a:r>
            <a:endParaRPr lang="en-GB" dirty="0"/>
          </a:p>
        </p:txBody>
      </p:sp>
      <p:sp>
        <p:nvSpPr>
          <p:cNvPr id="4" name="Subtitle 3"/>
          <p:cNvSpPr>
            <a:spLocks noGrp="1"/>
          </p:cNvSpPr>
          <p:nvPr>
            <p:ph type="subTitle" idx="1"/>
          </p:nvPr>
        </p:nvSpPr>
        <p:spPr/>
        <p:txBody>
          <a:bodyPr/>
          <a:lstStyle/>
          <a:p>
            <a:r>
              <a:rPr lang="en-GB" dirty="0" smtClean="0"/>
              <a:t>The simple way</a:t>
            </a:r>
            <a:endParaRPr lang="en-GB" dirty="0"/>
          </a:p>
        </p:txBody>
      </p:sp>
      <p:sp>
        <p:nvSpPr>
          <p:cNvPr id="6" name="Footer Placeholder 3"/>
          <p:cNvSpPr txBox="1">
            <a:spLocks/>
          </p:cNvSpPr>
          <p:nvPr/>
        </p:nvSpPr>
        <p:spPr>
          <a:xfrm>
            <a:off x="252761" y="5128181"/>
            <a:ext cx="5214785" cy="34164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smtClean="0">
                <a:solidFill>
                  <a:schemeClr val="bg1"/>
                </a:solidFill>
              </a:rPr>
              <a:t>https://</a:t>
            </a:r>
            <a:r>
              <a:rPr lang="en-GB" sz="1400" dirty="0" err="1" smtClean="0">
                <a:solidFill>
                  <a:schemeClr val="bg1"/>
                </a:solidFill>
              </a:rPr>
              <a:t>github.com</a:t>
            </a:r>
            <a:r>
              <a:rPr lang="en-GB" sz="1400" dirty="0" smtClean="0">
                <a:solidFill>
                  <a:schemeClr val="bg1"/>
                </a:solidFill>
              </a:rPr>
              <a:t>/</a:t>
            </a:r>
            <a:r>
              <a:rPr lang="en-GB" sz="1400" dirty="0" err="1" smtClean="0">
                <a:solidFill>
                  <a:schemeClr val="bg1"/>
                </a:solidFill>
              </a:rPr>
              <a:t>patriziomunzi</a:t>
            </a:r>
            <a:r>
              <a:rPr lang="en-GB" sz="1400" dirty="0" smtClean="0">
                <a:solidFill>
                  <a:schemeClr val="bg1"/>
                </a:solidFill>
              </a:rPr>
              <a:t>/</a:t>
            </a:r>
            <a:r>
              <a:rPr lang="en-GB" sz="1400" dirty="0" err="1" smtClean="0">
                <a:solidFill>
                  <a:schemeClr val="bg1"/>
                </a:solidFill>
              </a:rPr>
              <a:t>designpatterns-thesimpleway</a:t>
            </a:r>
            <a:endParaRPr lang="en-GB" sz="1400" dirty="0">
              <a:solidFill>
                <a:schemeClr val="bg1"/>
              </a:solidFill>
            </a:endParaRPr>
          </a:p>
        </p:txBody>
      </p:sp>
      <p:sp>
        <p:nvSpPr>
          <p:cNvPr id="2" name="Text Placeholder 1"/>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0639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Method – Files Reader Application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10</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428269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class which will be instantiate only once and globally </a:t>
            </a:r>
            <a:r>
              <a:rPr lang="en-US" dirty="0" err="1" smtClean="0"/>
              <a:t>visibile</a:t>
            </a:r>
            <a:r>
              <a:rPr lang="en-US" dirty="0" smtClean="0"/>
              <a:t> over the whole application</a:t>
            </a:r>
          </a:p>
        </p:txBody>
      </p:sp>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11</a:t>
            </a:fld>
            <a:endParaRPr lang="en-GB" dirty="0"/>
          </a:p>
        </p:txBody>
      </p:sp>
      <p:sp>
        <p:nvSpPr>
          <p:cNvPr id="9" name="Content Placeholder 1"/>
          <p:cNvSpPr txBox="1">
            <a:spLocks/>
          </p:cNvSpPr>
          <p:nvPr/>
        </p:nvSpPr>
        <p:spPr>
          <a:xfrm>
            <a:off x="267629" y="2594485"/>
            <a:ext cx="8631044"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endParaRPr lang="en-US" dirty="0"/>
          </a:p>
          <a:p>
            <a:pPr marL="463550" lvl="1" indent="-285750">
              <a:buFont typeface="Arial" charset="0"/>
              <a:buChar char="•"/>
            </a:pPr>
            <a:r>
              <a:rPr lang="en-US" dirty="0" smtClean="0"/>
              <a:t>Leave the single instance creation to the developer good sense</a:t>
            </a:r>
          </a:p>
          <a:p>
            <a:pPr marL="463550" lvl="1" indent="-285750">
              <a:buFont typeface="Arial" charset="0"/>
              <a:buChar char="•"/>
            </a:pPr>
            <a:r>
              <a:rPr lang="en-US" dirty="0" smtClean="0"/>
              <a:t>Pass the only created instance around</a:t>
            </a:r>
          </a:p>
        </p:txBody>
      </p:sp>
    </p:spTree>
    <p:extLst>
      <p:ext uri="{BB962C8B-B14F-4D97-AF65-F5344CB8AC3E}">
        <p14:creationId xmlns:p14="http://schemas.microsoft.com/office/powerpoint/2010/main" val="2042761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12</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853" y="927214"/>
            <a:ext cx="4691728" cy="4220256"/>
          </a:xfrm>
          <a:prstGeom prst="rect">
            <a:avLst/>
          </a:prstGeom>
        </p:spPr>
      </p:pic>
    </p:spTree>
    <p:extLst>
      <p:ext uri="{BB962C8B-B14F-4D97-AF65-F5344CB8AC3E}">
        <p14:creationId xmlns:p14="http://schemas.microsoft.com/office/powerpoint/2010/main" val="870860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I want to do</a:t>
            </a:r>
          </a:p>
          <a:p>
            <a:pPr marL="463550" lvl="1" indent="-285750">
              <a:buFont typeface="Arial" charset="0"/>
              <a:buChar char="•"/>
            </a:pPr>
            <a:r>
              <a:rPr lang="en-US" dirty="0" smtClean="0"/>
              <a:t>You want to build an immutable object</a:t>
            </a:r>
          </a:p>
          <a:p>
            <a:pPr marL="463550" lvl="1" indent="-285750">
              <a:buFont typeface="Arial" charset="0"/>
              <a:buChar char="•"/>
            </a:pPr>
            <a:r>
              <a:rPr lang="en-US" dirty="0" smtClean="0"/>
              <a:t>The class has more than an handful of parameters (Joshua Bloch states in Effective Java, 2nd Edition)</a:t>
            </a:r>
          </a:p>
          <a:p>
            <a:pPr marL="285750" indent="-285750">
              <a:buFont typeface="Arial" charset="0"/>
              <a:buChar char="•"/>
            </a:pPr>
            <a:r>
              <a:rPr lang="en-US" dirty="0" smtClean="0"/>
              <a:t>Wrong approach (from a design patterns point of view)</a:t>
            </a:r>
          </a:p>
          <a:p>
            <a:pPr marL="463550" lvl="1" indent="-285750">
              <a:buFont typeface="Arial" charset="0"/>
              <a:buChar char="•"/>
            </a:pPr>
            <a:r>
              <a:rPr lang="en-US" dirty="0" smtClean="0"/>
              <a:t>Final class without set methods</a:t>
            </a:r>
          </a:p>
          <a:p>
            <a:pPr marL="463550" lvl="1" indent="-285750">
              <a:buFont typeface="Arial" charset="0"/>
              <a:buChar char="•"/>
            </a:pPr>
            <a:r>
              <a:rPr lang="en-US" dirty="0" smtClean="0"/>
              <a:t>All parameters passed via the Constructor</a:t>
            </a:r>
          </a:p>
        </p:txBody>
      </p:sp>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13</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24" y="3656640"/>
            <a:ext cx="5077415" cy="1346371"/>
          </a:xfrm>
          <a:prstGeom prst="rect">
            <a:avLst/>
          </a:prstGeom>
        </p:spPr>
      </p:pic>
    </p:spTree>
    <p:extLst>
      <p:ext uri="{BB962C8B-B14F-4D97-AF65-F5344CB8AC3E}">
        <p14:creationId xmlns:p14="http://schemas.microsoft.com/office/powerpoint/2010/main" val="155427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14</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r>
              <a:rPr lang="en-US" dirty="0" smtClean="0"/>
              <a:t>Design Pattern approach</a:t>
            </a:r>
          </a:p>
          <a:p>
            <a:pPr marL="463550" lvl="1" indent="-285750">
              <a:buFont typeface="Arial" charset="0"/>
              <a:buChar char="•"/>
            </a:pPr>
            <a:r>
              <a:rPr lang="en-US" dirty="0" smtClean="0"/>
              <a:t>Builder Pattern</a:t>
            </a:r>
          </a:p>
          <a:p>
            <a:pPr lvl="1" indent="0">
              <a:buNone/>
            </a:pPr>
            <a:endParaRPr lang="en-US" dirty="0"/>
          </a:p>
          <a:p>
            <a:pPr lvl="1" indent="0">
              <a:buNone/>
            </a:pPr>
            <a:endParaRPr lang="en-US" dirty="0" smtClean="0"/>
          </a:p>
          <a:p>
            <a:pPr lvl="1" indent="0">
              <a:buNone/>
            </a:pPr>
            <a:endParaRPr lang="en-US" dirty="0" smtClean="0"/>
          </a:p>
          <a:p>
            <a:pPr marL="285750" indent="-285750">
              <a:buFont typeface="Arial" charset="0"/>
              <a:buChar char="•"/>
            </a:pPr>
            <a:r>
              <a:rPr lang="en-US" dirty="0" smtClean="0"/>
              <a:t>Benefits</a:t>
            </a:r>
            <a:endParaRPr lang="en-US" dirty="0"/>
          </a:p>
          <a:p>
            <a:pPr marL="463550" lvl="1" indent="-285750">
              <a:buFont typeface="Arial" charset="0"/>
              <a:buChar char="•"/>
            </a:pPr>
            <a:r>
              <a:rPr lang="en-US" dirty="0"/>
              <a:t>Separate the construction of a complex object from its representation so that the same construction process can create different representations.</a:t>
            </a:r>
          </a:p>
          <a:p>
            <a:pPr marL="463550" lvl="1" indent="-285750">
              <a:buFont typeface="Arial" charset="0"/>
              <a:buChar char="•"/>
            </a:pPr>
            <a:r>
              <a:rPr lang="en-US" dirty="0"/>
              <a:t>Expressive and fluent </a:t>
            </a:r>
            <a:r>
              <a:rPr lang="en-US" dirty="0" smtClean="0"/>
              <a:t>interface</a:t>
            </a:r>
          </a:p>
          <a:p>
            <a:pPr marL="285750" indent="-285750">
              <a:buFont typeface="Arial" charset="0"/>
              <a:buChar char="•"/>
            </a:pPr>
            <a:r>
              <a:rPr lang="en-US" dirty="0" smtClean="0"/>
              <a:t>Notes:</a:t>
            </a:r>
          </a:p>
          <a:p>
            <a:pPr marL="463550" lvl="1" indent="-285750">
              <a:buFont typeface="Arial" charset="0"/>
              <a:buChar char="•"/>
            </a:pPr>
            <a:r>
              <a:rPr lang="en-US" dirty="0" smtClean="0"/>
              <a:t>Often used with a factory</a:t>
            </a:r>
            <a:endParaRPr lang="en-US" dirty="0"/>
          </a:p>
          <a:p>
            <a:pPr marL="285750" indent="-285750">
              <a:buFont typeface="Arial" charset="0"/>
              <a:buChar char="•"/>
            </a:pPr>
            <a:endParaRPr lang="en-US"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996" y="1203318"/>
            <a:ext cx="5692262" cy="1584705"/>
          </a:xfrm>
          <a:prstGeom prst="rect">
            <a:avLst/>
          </a:prstGeom>
        </p:spPr>
      </p:pic>
    </p:spTree>
    <p:extLst>
      <p:ext uri="{BB962C8B-B14F-4D97-AF65-F5344CB8AC3E}">
        <p14:creationId xmlns:p14="http://schemas.microsoft.com/office/powerpoint/2010/main" val="206204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 – Hamburger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402141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multiple objects with mostly the same data.</a:t>
            </a:r>
          </a:p>
          <a:p>
            <a:pPr marL="463550" lvl="1" indent="-285750">
              <a:buFont typeface="Arial" charset="0"/>
              <a:buChar char="•"/>
            </a:pPr>
            <a:r>
              <a:rPr lang="en-US" dirty="0" smtClean="0"/>
              <a:t>Create objects which have a potentially expensive initialization overhead.</a:t>
            </a:r>
          </a:p>
        </p:txBody>
      </p:sp>
      <p:sp>
        <p:nvSpPr>
          <p:cNvPr id="3" name="Title 2"/>
          <p:cNvSpPr>
            <a:spLocks noGrp="1"/>
          </p:cNvSpPr>
          <p:nvPr>
            <p:ph type="title"/>
          </p:nvPr>
        </p:nvSpPr>
        <p:spPr/>
        <p:txBody>
          <a:bodyPr/>
          <a:lstStyle/>
          <a:p>
            <a:r>
              <a:rPr lang="en-US" dirty="0" smtClean="0"/>
              <a:t>Prototype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16</a:t>
            </a:fld>
            <a:endParaRPr lang="en-GB" dirty="0"/>
          </a:p>
        </p:txBody>
      </p:sp>
      <p:sp>
        <p:nvSpPr>
          <p:cNvPr id="9" name="Content Placeholder 1"/>
          <p:cNvSpPr txBox="1">
            <a:spLocks/>
          </p:cNvSpPr>
          <p:nvPr/>
        </p:nvSpPr>
        <p:spPr>
          <a:xfrm>
            <a:off x="267629" y="2594485"/>
            <a:ext cx="2051365"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28" y="3013413"/>
            <a:ext cx="5015305" cy="10662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28" y="4325834"/>
            <a:ext cx="6788167" cy="575449"/>
          </a:xfrm>
          <a:prstGeom prst="rect">
            <a:avLst/>
          </a:prstGeom>
        </p:spPr>
      </p:pic>
    </p:spTree>
    <p:extLst>
      <p:ext uri="{BB962C8B-B14F-4D97-AF65-F5344CB8AC3E}">
        <p14:creationId xmlns:p14="http://schemas.microsoft.com/office/powerpoint/2010/main" val="1847930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Prototype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17</a:t>
            </a:fld>
            <a:endParaRPr lang="en-GB" dirty="0"/>
          </a:p>
        </p:txBody>
      </p:sp>
      <p:sp>
        <p:nvSpPr>
          <p:cNvPr id="9" name="Content Placeholder 8"/>
          <p:cNvSpPr>
            <a:spLocks noGrp="1"/>
          </p:cNvSpPr>
          <p:nvPr>
            <p:ph idx="1"/>
          </p:nvPr>
        </p:nvSpPr>
        <p:spPr>
          <a:xfrm>
            <a:off x="252761" y="3814245"/>
            <a:ext cx="8547546" cy="1440880"/>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It eliminates the overhead of initializing an object</a:t>
            </a:r>
          </a:p>
          <a:p>
            <a:pPr marL="642938" lvl="2" indent="-285750">
              <a:buFont typeface="Arial" charset="0"/>
              <a:buChar char="•"/>
            </a:pPr>
            <a:r>
              <a:rPr lang="en-US" dirty="0" smtClean="0"/>
              <a:t>It simplifies and optimize the use case where multiple objects of the same type will have mostly the same data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18" y="1026194"/>
            <a:ext cx="5068322" cy="181725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918" y="2955248"/>
            <a:ext cx="6050045" cy="764098"/>
          </a:xfrm>
          <a:prstGeom prst="rect">
            <a:avLst/>
          </a:prstGeom>
        </p:spPr>
      </p:pic>
    </p:spTree>
    <p:extLst>
      <p:ext uri="{BB962C8B-B14F-4D97-AF65-F5344CB8AC3E}">
        <p14:creationId xmlns:p14="http://schemas.microsoft.com/office/powerpoint/2010/main" val="1266536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Prototype – Network Interfaces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18</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825315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89594253"/>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Structural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19</a:t>
            </a:fld>
            <a:endParaRPr lang="en-GB" dirty="0"/>
          </a:p>
        </p:txBody>
      </p:sp>
    </p:spTree>
    <p:extLst>
      <p:ext uri="{BB962C8B-B14F-4D97-AF65-F5344CB8AC3E}">
        <p14:creationId xmlns:p14="http://schemas.microsoft.com/office/powerpoint/2010/main" val="2027225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Everybody talks about design patterns as a complicated thing, but they are only usually explained in a complicated way</a:t>
            </a:r>
          </a:p>
          <a:p>
            <a:pPr marL="285750" indent="-285750">
              <a:buFont typeface="Arial" charset="0"/>
              <a:buChar char="•"/>
            </a:pPr>
            <a:r>
              <a:rPr lang="en-US" dirty="0" smtClean="0"/>
              <a:t>Give a sort of photographic memories to simply understand which pattern to use when, explaining the patterns in the following 3 steps.</a:t>
            </a:r>
          </a:p>
          <a:p>
            <a:pPr marL="463550" lvl="1" indent="-285750">
              <a:buFont typeface="Arial" charset="0"/>
              <a:buChar char="•"/>
            </a:pPr>
            <a:r>
              <a:rPr lang="en-US" dirty="0" smtClean="0"/>
              <a:t>What you want to do</a:t>
            </a:r>
          </a:p>
          <a:p>
            <a:pPr marL="463550" lvl="1" indent="-285750">
              <a:buFont typeface="Arial" charset="0"/>
              <a:buChar char="•"/>
            </a:pPr>
            <a:r>
              <a:rPr lang="en-US" dirty="0" smtClean="0"/>
              <a:t>Wrong approach</a:t>
            </a:r>
          </a:p>
          <a:p>
            <a:pPr marL="463550" lvl="1" indent="-285750">
              <a:buFont typeface="Arial" charset="0"/>
              <a:buChar char="•"/>
            </a:pPr>
            <a:r>
              <a:rPr lang="en-US" dirty="0" smtClean="0"/>
              <a:t>Design pattern approach</a:t>
            </a:r>
          </a:p>
          <a:p>
            <a:pPr marL="285750" indent="-285750">
              <a:buFont typeface="Arial" charset="0"/>
              <a:buChar char="•"/>
            </a:pPr>
            <a:r>
              <a:rPr lang="en-US" dirty="0" smtClean="0"/>
              <a:t>Because giving presentation is a good way of learning things</a:t>
            </a:r>
          </a:p>
        </p:txBody>
      </p:sp>
      <p:sp>
        <p:nvSpPr>
          <p:cNvPr id="3" name="Title 2"/>
          <p:cNvSpPr>
            <a:spLocks noGrp="1"/>
          </p:cNvSpPr>
          <p:nvPr>
            <p:ph type="title"/>
          </p:nvPr>
        </p:nvSpPr>
        <p:spPr/>
        <p:txBody>
          <a:bodyPr/>
          <a:lstStyle/>
          <a:p>
            <a:r>
              <a:rPr lang="en-US" dirty="0" smtClean="0"/>
              <a:t>Why</a:t>
            </a:r>
            <a:endParaRPr lang="en-US" dirty="0"/>
          </a:p>
        </p:txBody>
      </p:sp>
      <p:sp>
        <p:nvSpPr>
          <p:cNvPr id="4" name="Footer Placeholder 3"/>
          <p:cNvSpPr>
            <a:spLocks noGrp="1"/>
          </p:cNvSpPr>
          <p:nvPr>
            <p:ph type="ftr" sz="quarter" idx="10"/>
          </p:nvPr>
        </p:nvSpPr>
        <p:spPr>
          <a:xfrm>
            <a:off x="252761" y="5350024"/>
            <a:ext cx="8105094" cy="215310"/>
          </a:xfrm>
        </p:spPr>
        <p:txBody>
          <a:bodyPr/>
          <a:lstStyle/>
          <a:p>
            <a:r>
              <a:rPr lang="en-GB" dirty="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a:t>
            </a:fld>
            <a:endParaRPr lang="en-GB" dirty="0"/>
          </a:p>
        </p:txBody>
      </p:sp>
    </p:spTree>
    <p:extLst>
      <p:ext uri="{BB962C8B-B14F-4D97-AF65-F5344CB8AC3E}">
        <p14:creationId xmlns:p14="http://schemas.microsoft.com/office/powerpoint/2010/main" val="1412289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t>What You want to do</a:t>
            </a:r>
          </a:p>
          <a:p>
            <a:pPr marL="463550" lvl="1" indent="-285750">
              <a:buFont typeface="Arial" charset="0"/>
              <a:buChar char="•"/>
            </a:pPr>
            <a:r>
              <a:rPr lang="en-US" dirty="0"/>
              <a:t>An "off the shelf" component offers compelling functionality that you would like to reuse, but its "view of the world" is not compatible with the philosophy and architecture of the system currently being developed</a:t>
            </a:r>
            <a:r>
              <a:rPr lang="en-US" dirty="0" smtClean="0"/>
              <a:t>.</a:t>
            </a:r>
          </a:p>
          <a:p>
            <a:pPr marL="285750" indent="-285750">
              <a:buFont typeface="Arial" charset="0"/>
              <a:buChar char="•"/>
            </a:pPr>
            <a:r>
              <a:rPr lang="en-US" dirty="0"/>
              <a:t>Wrong </a:t>
            </a:r>
            <a:r>
              <a:rPr lang="en-US" dirty="0" smtClean="0"/>
              <a:t>approach</a:t>
            </a:r>
            <a:endParaRPr lang="en-US" dirty="0"/>
          </a:p>
        </p:txBody>
      </p:sp>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20</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441" y="3983066"/>
            <a:ext cx="6884072" cy="13520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88" y="2892240"/>
            <a:ext cx="8284525" cy="999062"/>
          </a:xfrm>
          <a:prstGeom prst="rect">
            <a:avLst/>
          </a:prstGeom>
        </p:spPr>
      </p:pic>
    </p:spTree>
    <p:extLst>
      <p:ext uri="{BB962C8B-B14F-4D97-AF65-F5344CB8AC3E}">
        <p14:creationId xmlns:p14="http://schemas.microsoft.com/office/powerpoint/2010/main" val="825690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21</a:t>
            </a:fld>
            <a:endParaRPr lang="en-GB" dirty="0"/>
          </a:p>
        </p:txBody>
      </p:sp>
      <p:sp>
        <p:nvSpPr>
          <p:cNvPr id="9" name="Content Placeholder 8"/>
          <p:cNvSpPr>
            <a:spLocks noGrp="1"/>
          </p:cNvSpPr>
          <p:nvPr>
            <p:ph idx="1"/>
          </p:nvPr>
        </p:nvSpPr>
        <p:spPr>
          <a:xfrm>
            <a:off x="252761" y="3861181"/>
            <a:ext cx="8547546" cy="1488254"/>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Convert </a:t>
            </a:r>
            <a:r>
              <a:rPr lang="en-US" dirty="0"/>
              <a:t>the interface of a class into another interface clients expect. Adapter lets classes work together that couldn't otherwise because of incompatible interfaces.</a:t>
            </a:r>
          </a:p>
          <a:p>
            <a:pPr marL="642938" lvl="2" indent="-285750">
              <a:buFont typeface="Arial" charset="0"/>
              <a:buChar char="•"/>
            </a:pPr>
            <a:r>
              <a:rPr lang="en-US" dirty="0" smtClean="0"/>
              <a:t>The </a:t>
            </a:r>
            <a:r>
              <a:rPr lang="en-US" dirty="0"/>
              <a:t>Adapter's "extra level of indirection" takes care of mapping a user-friendly common interface to legacy-specific peculiar interfaces.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99" y="1034733"/>
            <a:ext cx="6220988" cy="14234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208" y="2296955"/>
            <a:ext cx="4577099" cy="1655061"/>
          </a:xfrm>
          <a:prstGeom prst="rect">
            <a:avLst/>
          </a:prstGeom>
          <a:ln w="12700">
            <a:solidFill>
              <a:schemeClr val="tx2"/>
            </a:solidFill>
          </a:ln>
        </p:spPr>
      </p:pic>
    </p:spTree>
    <p:extLst>
      <p:ext uri="{BB962C8B-B14F-4D97-AF65-F5344CB8AC3E}">
        <p14:creationId xmlns:p14="http://schemas.microsoft.com/office/powerpoint/2010/main" val="695525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22</a:t>
            </a:fld>
            <a:endParaRPr lang="en-GB" dirty="0"/>
          </a:p>
        </p:txBody>
      </p:sp>
      <p:pic>
        <p:nvPicPr>
          <p:cNvPr id="7" name="Picture 6"/>
          <p:cNvPicPr>
            <a:picLocks noChangeAspect="1"/>
          </p:cNvPicPr>
          <p:nvPr/>
        </p:nvPicPr>
        <p:blipFill>
          <a:blip r:embed="rId2"/>
          <a:stretch>
            <a:fillRect/>
          </a:stretch>
        </p:blipFill>
        <p:spPr>
          <a:xfrm>
            <a:off x="778862" y="1175406"/>
            <a:ext cx="7593709" cy="3913022"/>
          </a:xfrm>
          <a:prstGeom prst="rect">
            <a:avLst/>
          </a:prstGeom>
        </p:spPr>
      </p:pic>
    </p:spTree>
    <p:extLst>
      <p:ext uri="{BB962C8B-B14F-4D97-AF65-F5344CB8AC3E}">
        <p14:creationId xmlns:p14="http://schemas.microsoft.com/office/powerpoint/2010/main" val="1290921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a:t>What You want to do</a:t>
            </a:r>
          </a:p>
          <a:p>
            <a:pPr marL="463550" lvl="1" indent="-285750">
              <a:buFont typeface="Arial" charset="0"/>
              <a:buChar char="•"/>
            </a:pPr>
            <a:r>
              <a:rPr lang="en-US" dirty="0" smtClean="0"/>
              <a:t>Provide a class implementation that works on different platforms</a:t>
            </a:r>
          </a:p>
          <a:p>
            <a:pPr marL="285750" indent="-285750">
              <a:buFont typeface="Arial" charset="0"/>
              <a:buChar char="•"/>
            </a:pPr>
            <a:r>
              <a:rPr lang="en-US" dirty="0"/>
              <a:t>Wrong </a:t>
            </a:r>
            <a:r>
              <a:rPr lang="en-US" dirty="0" smtClean="0"/>
              <a:t>approach</a:t>
            </a:r>
          </a:p>
          <a:p>
            <a:pPr marL="463550" lvl="1" indent="-285750">
              <a:buFont typeface="Arial" charset="0"/>
              <a:buChar char="•"/>
            </a:pPr>
            <a:r>
              <a:rPr lang="en-US" dirty="0" smtClean="0"/>
              <a:t>Implement a different class for each supported platform</a:t>
            </a:r>
            <a:endParaRPr lang="en-US" dirty="0"/>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23</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8" y="2720557"/>
            <a:ext cx="3564310" cy="12786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41" y="4045620"/>
            <a:ext cx="3810805" cy="119233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850" y="2686587"/>
            <a:ext cx="3987800" cy="12827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0850" y="4023401"/>
            <a:ext cx="3962400" cy="1270000"/>
          </a:xfrm>
          <a:prstGeom prst="rect">
            <a:avLst/>
          </a:prstGeom>
        </p:spPr>
      </p:pic>
    </p:spTree>
    <p:extLst>
      <p:ext uri="{BB962C8B-B14F-4D97-AF65-F5344CB8AC3E}">
        <p14:creationId xmlns:p14="http://schemas.microsoft.com/office/powerpoint/2010/main" val="1244922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smtClean="0"/>
              <a:t>Right Approach</a:t>
            </a:r>
            <a:endParaRPr lang="en-US" dirty="0"/>
          </a:p>
          <a:p>
            <a:pPr marL="463550" lvl="1" indent="-285750">
              <a:buFont typeface="Arial" charset="0"/>
              <a:buChar char="•"/>
            </a:pPr>
            <a:r>
              <a:rPr lang="en-US" dirty="0" smtClean="0"/>
              <a:t>Decouple the abstraction </a:t>
            </a:r>
            <a:r>
              <a:rPr lang="en-US" dirty="0"/>
              <a:t>from its implementation so that the two can vary </a:t>
            </a:r>
            <a:r>
              <a:rPr lang="en-US" dirty="0" smtClean="0"/>
              <a:t>independently</a:t>
            </a:r>
          </a:p>
          <a:p>
            <a:pPr marL="463550" lvl="1" indent="-285750">
              <a:buFont typeface="Arial" charset="0"/>
              <a:buChar char="•"/>
            </a:pPr>
            <a:r>
              <a:rPr lang="en-US" dirty="0"/>
              <a:t>Create the abstraction base class that "has a" platform object and delegates the platform-oriented functionality to it</a:t>
            </a:r>
            <a:r>
              <a:rPr lang="en-US" dirty="0" smtClean="0"/>
              <a:t>.</a:t>
            </a:r>
          </a:p>
          <a:p>
            <a:pPr marL="463550" lvl="1" indent="-285750">
              <a:buFont typeface="Arial" charset="0"/>
              <a:buChar char="•"/>
            </a:pPr>
            <a:r>
              <a:rPr lang="en-US" dirty="0" smtClean="0"/>
              <a:t>Define </a:t>
            </a:r>
            <a:r>
              <a:rPr lang="en-US" dirty="0"/>
              <a:t>specializations of the abstraction class if desired.</a:t>
            </a:r>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24</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282" y="4096426"/>
            <a:ext cx="4807998" cy="11563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923" y="2811409"/>
            <a:ext cx="6018717" cy="1187773"/>
          </a:xfrm>
          <a:prstGeom prst="rect">
            <a:avLst/>
          </a:prstGeom>
        </p:spPr>
      </p:pic>
    </p:spTree>
    <p:extLst>
      <p:ext uri="{BB962C8B-B14F-4D97-AF65-F5344CB8AC3E}">
        <p14:creationId xmlns:p14="http://schemas.microsoft.com/office/powerpoint/2010/main" val="15344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Bridge – Drawing API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7841761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638969" y="1128713"/>
            <a:ext cx="7864474" cy="3932237"/>
          </a:xfrm>
          <a:prstGeom prst="rect">
            <a:avLst/>
          </a:prstGeom>
        </p:spPr>
      </p:pic>
      <p:sp>
        <p:nvSpPr>
          <p:cNvPr id="3" name="Title 2"/>
          <p:cNvSpPr>
            <a:spLocks noGrp="1"/>
          </p:cNvSpPr>
          <p:nvPr>
            <p:ph type="title"/>
          </p:nvPr>
        </p:nvSpPr>
        <p:spPr/>
        <p:txBody>
          <a:bodyPr/>
          <a:lstStyle/>
          <a:p>
            <a:r>
              <a:rPr lang="en-US" dirty="0" smtClean="0"/>
              <a:t>Bridge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26</a:t>
            </a:fld>
            <a:endParaRPr lang="en-GB" dirty="0"/>
          </a:p>
        </p:txBody>
      </p:sp>
    </p:spTree>
    <p:extLst>
      <p:ext uri="{BB962C8B-B14F-4D97-AF65-F5344CB8AC3E}">
        <p14:creationId xmlns:p14="http://schemas.microsoft.com/office/powerpoint/2010/main" val="124626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lnSpcReduction="10000"/>
          </a:bodyPr>
          <a:lstStyle/>
          <a:p>
            <a:pPr marL="285750" indent="-285750">
              <a:buFont typeface="Arial" charset="0"/>
              <a:buChar char="•"/>
            </a:pPr>
            <a:r>
              <a:rPr lang="en-US" dirty="0"/>
              <a:t>What You want to do</a:t>
            </a:r>
          </a:p>
          <a:p>
            <a:pPr marL="463550" lvl="1" indent="-285750">
              <a:buFont typeface="Arial" charset="0"/>
              <a:buChar char="•"/>
            </a:pPr>
            <a:r>
              <a:rPr lang="en-US" dirty="0"/>
              <a:t>Compose objects into tree structures to represent whole-part hierarchies. </a:t>
            </a:r>
            <a:endParaRPr lang="en-US" dirty="0" smtClean="0"/>
          </a:p>
          <a:p>
            <a:pPr marL="285750" indent="-285750">
              <a:buFont typeface="Arial" charset="0"/>
              <a:buChar char="•"/>
            </a:pPr>
            <a:r>
              <a:rPr lang="en-US" dirty="0" smtClean="0"/>
              <a:t>Wrong approach</a:t>
            </a:r>
          </a:p>
          <a:p>
            <a:pPr marL="463550" lvl="1" indent="-285750">
              <a:buFont typeface="Arial" charset="0"/>
              <a:buChar char="•"/>
            </a:pPr>
            <a:r>
              <a:rPr lang="en-US" dirty="0" smtClean="0"/>
              <a:t>Processing </a:t>
            </a:r>
            <a:r>
              <a:rPr lang="en-US" dirty="0"/>
              <a:t>of a primitive object is handled one way, and processing of a composite object is handled </a:t>
            </a:r>
            <a:r>
              <a:rPr lang="en-US" dirty="0" smtClean="0"/>
              <a:t>differently, querying the </a:t>
            </a:r>
            <a:r>
              <a:rPr lang="en-US" dirty="0"/>
              <a:t>"type" of each object before attempting to process </a:t>
            </a:r>
            <a:r>
              <a:rPr lang="en-US" dirty="0" smtClean="0"/>
              <a:t>it.</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27</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49" y="2751482"/>
            <a:ext cx="4343270" cy="2523092"/>
          </a:xfrm>
          <a:prstGeom prst="rect">
            <a:avLst/>
          </a:prstGeom>
        </p:spPr>
      </p:pic>
    </p:spTree>
    <p:extLst>
      <p:ext uri="{BB962C8B-B14F-4D97-AF65-F5344CB8AC3E}">
        <p14:creationId xmlns:p14="http://schemas.microsoft.com/office/powerpoint/2010/main" val="1824371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a:bodyPr>
          <a:lstStyle/>
          <a:p>
            <a:pPr marL="285750" indent="-285750">
              <a:buFont typeface="Arial" charset="0"/>
              <a:buChar char="•"/>
            </a:pPr>
            <a:r>
              <a:rPr lang="en-US" dirty="0"/>
              <a:t>Right Approach</a:t>
            </a:r>
          </a:p>
          <a:p>
            <a:pPr marL="463550" lvl="1" indent="-285750">
              <a:buFont typeface="Arial" charset="0"/>
              <a:buChar char="•"/>
            </a:pPr>
            <a:r>
              <a:rPr lang="en-US" dirty="0"/>
              <a:t>Define an abstract base class (Component) that specifies the behavior that needs to be exercised uniformly across all primitive and composite objects. Subclass the Primitive and Composite classes off of the Component class</a:t>
            </a:r>
            <a:r>
              <a:rPr lang="en-US" dirty="0" smtClean="0"/>
              <a:t>.</a:t>
            </a:r>
          </a:p>
          <a:p>
            <a:pPr marL="463550" lvl="1" indent="-285750">
              <a:buFont typeface="Arial" charset="0"/>
              <a:buChar char="•"/>
            </a:pPr>
            <a:r>
              <a:rPr lang="en-US" kern="1200" dirty="0"/>
              <a:t>Consider the heuristic, "Containers that contain </a:t>
            </a:r>
            <a:r>
              <a:rPr lang="en-US" kern="1200" dirty="0" err="1"/>
              <a:t>containees</a:t>
            </a:r>
            <a:r>
              <a:rPr lang="en-US" kern="1200" dirty="0"/>
              <a:t>, each of which could be a container." </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28</a:t>
            </a:fld>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71" y="4011299"/>
            <a:ext cx="5069330" cy="14460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7771" y="2629485"/>
            <a:ext cx="2771067" cy="12738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649" y="2629485"/>
            <a:ext cx="3009234" cy="2203946"/>
          </a:xfrm>
          <a:prstGeom prst="rect">
            <a:avLst/>
          </a:prstGeom>
        </p:spPr>
      </p:pic>
      <p:pic>
        <p:nvPicPr>
          <p:cNvPr id="10" name="Picture 9"/>
          <p:cNvPicPr>
            <a:picLocks noChangeAspect="1"/>
          </p:cNvPicPr>
          <p:nvPr/>
        </p:nvPicPr>
        <p:blipFill>
          <a:blip r:embed="rId6"/>
          <a:stretch>
            <a:fillRect/>
          </a:stretch>
        </p:blipFill>
        <p:spPr>
          <a:xfrm>
            <a:off x="6519409" y="2629485"/>
            <a:ext cx="2007554" cy="814332"/>
          </a:xfrm>
          <a:prstGeom prst="rect">
            <a:avLst/>
          </a:prstGeom>
        </p:spPr>
      </p:pic>
    </p:spTree>
    <p:extLst>
      <p:ext uri="{BB962C8B-B14F-4D97-AF65-F5344CB8AC3E}">
        <p14:creationId xmlns:p14="http://schemas.microsoft.com/office/powerpoint/2010/main" val="132900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Composite – Directory files listing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862867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28375120"/>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Design Patterns Categories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a:t>
            </a:fld>
            <a:endParaRPr lang="en-GB" dirty="0"/>
          </a:p>
        </p:txBody>
      </p:sp>
    </p:spTree>
    <p:extLst>
      <p:ext uri="{BB962C8B-B14F-4D97-AF65-F5344CB8AC3E}">
        <p14:creationId xmlns:p14="http://schemas.microsoft.com/office/powerpoint/2010/main" val="1516821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181484" y="1128713"/>
            <a:ext cx="4596388" cy="4059489"/>
          </a:xfrm>
          <a:prstGeom prst="rect">
            <a:avLst/>
          </a:prstGeom>
        </p:spPr>
      </p:pic>
      <p:sp>
        <p:nvSpPr>
          <p:cNvPr id="3" name="Title 2"/>
          <p:cNvSpPr>
            <a:spLocks noGrp="1"/>
          </p:cNvSpPr>
          <p:nvPr>
            <p:ph type="title"/>
          </p:nvPr>
        </p:nvSpPr>
        <p:spPr/>
        <p:txBody>
          <a:bodyPr/>
          <a:lstStyle/>
          <a:p>
            <a:r>
              <a:rPr lang="en-US" dirty="0" smtClean="0"/>
              <a:t>Composite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30</a:t>
            </a:fld>
            <a:endParaRPr lang="en-GB" dirty="0"/>
          </a:p>
        </p:txBody>
      </p:sp>
    </p:spTree>
    <p:extLst>
      <p:ext uri="{BB962C8B-B14F-4D97-AF65-F5344CB8AC3E}">
        <p14:creationId xmlns:p14="http://schemas.microsoft.com/office/powerpoint/2010/main" val="901278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386000"/>
          </a:xfrm>
        </p:spPr>
        <p:txBody>
          <a:bodyPr>
            <a:normAutofit fontScale="92500" lnSpcReduction="20000"/>
          </a:bodyPr>
          <a:lstStyle/>
          <a:p>
            <a:pPr marL="285750" indent="-285750">
              <a:buFont typeface="Arial" charset="0"/>
              <a:buChar char="•"/>
            </a:pPr>
            <a:r>
              <a:rPr lang="en-US" dirty="0"/>
              <a:t>What You want to do</a:t>
            </a:r>
          </a:p>
          <a:p>
            <a:pPr marL="463550" lvl="1" indent="-285750">
              <a:buFont typeface="Arial" charset="0"/>
              <a:buChar char="•"/>
            </a:pPr>
            <a:r>
              <a:rPr lang="en-US" dirty="0"/>
              <a:t>Attach additional responsibilities to an object </a:t>
            </a:r>
            <a:r>
              <a:rPr lang="en-US" dirty="0" smtClean="0"/>
              <a:t>dynamically</a:t>
            </a:r>
          </a:p>
          <a:p>
            <a:pPr marL="285750" indent="-285750">
              <a:buFont typeface="Arial" charset="0"/>
              <a:buChar char="•"/>
            </a:pPr>
            <a:r>
              <a:rPr lang="en-US" dirty="0" smtClean="0"/>
              <a:t>Wrong approach</a:t>
            </a:r>
          </a:p>
          <a:p>
            <a:pPr marL="463550" lvl="1" indent="-285750">
              <a:buFont typeface="Arial" charset="0"/>
              <a:buChar char="•"/>
            </a:pPr>
            <a:r>
              <a:rPr lang="en-US" dirty="0" smtClean="0"/>
              <a:t>Define multiple subclasses for extending functionalities</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31</a:t>
            </a:fld>
            <a:endParaRPr lang="en-GB" dirty="0"/>
          </a:p>
        </p:txBody>
      </p:sp>
      <p:pic>
        <p:nvPicPr>
          <p:cNvPr id="7" name="Picture 6"/>
          <p:cNvPicPr>
            <a:picLocks noChangeAspect="1"/>
          </p:cNvPicPr>
          <p:nvPr/>
        </p:nvPicPr>
        <p:blipFill>
          <a:blip r:embed="rId3"/>
          <a:stretch>
            <a:fillRect/>
          </a:stretch>
        </p:blipFill>
        <p:spPr>
          <a:xfrm>
            <a:off x="3874423" y="1887579"/>
            <a:ext cx="4719101" cy="3461855"/>
          </a:xfrm>
          <a:prstGeom prst="rect">
            <a:avLst/>
          </a:prstGeom>
        </p:spPr>
      </p:pic>
    </p:spTree>
    <p:extLst>
      <p:ext uri="{BB962C8B-B14F-4D97-AF65-F5344CB8AC3E}">
        <p14:creationId xmlns:p14="http://schemas.microsoft.com/office/powerpoint/2010/main" val="1751356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59378"/>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Give the </a:t>
            </a:r>
            <a:r>
              <a:rPr lang="en-US" dirty="0"/>
              <a:t>client the ability to specify whatever combination of "features" is desired</a:t>
            </a:r>
            <a:r>
              <a:rPr lang="en-US" dirty="0" smtClean="0"/>
              <a:t>.</a:t>
            </a:r>
          </a:p>
          <a:p>
            <a:pPr marL="463550" lvl="1" indent="-285750">
              <a:buFont typeface="Arial" charset="0"/>
              <a:buChar char="•"/>
            </a:pPr>
            <a:r>
              <a:rPr lang="en-US" dirty="0" smtClean="0"/>
              <a:t>Encapsulate the </a:t>
            </a:r>
            <a:r>
              <a:rPr lang="en-US" dirty="0"/>
              <a:t>original object inside an abstract wrapper interface. Both the decorator objects and the core object inherit from this abstract interface. The interface uses recursive composition to allow an unlimited number of decorator "layers" to be added to each core object.</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32</a:t>
            </a:fld>
            <a:endParaRPr lang="en-GB" dirty="0"/>
          </a:p>
        </p:txBody>
      </p:sp>
      <p:pic>
        <p:nvPicPr>
          <p:cNvPr id="8" name="Picture 7"/>
          <p:cNvPicPr>
            <a:picLocks noChangeAspect="1"/>
          </p:cNvPicPr>
          <p:nvPr/>
        </p:nvPicPr>
        <p:blipFill>
          <a:blip r:embed="rId3"/>
          <a:stretch>
            <a:fillRect/>
          </a:stretch>
        </p:blipFill>
        <p:spPr>
          <a:xfrm>
            <a:off x="347029" y="2564233"/>
            <a:ext cx="2210979" cy="567684"/>
          </a:xfrm>
          <a:prstGeom prst="rect">
            <a:avLst/>
          </a:prstGeom>
        </p:spPr>
      </p:pic>
      <p:pic>
        <p:nvPicPr>
          <p:cNvPr id="9" name="Picture 8"/>
          <p:cNvPicPr>
            <a:picLocks noChangeAspect="1"/>
          </p:cNvPicPr>
          <p:nvPr/>
        </p:nvPicPr>
        <p:blipFill>
          <a:blip r:embed="rId4"/>
          <a:stretch>
            <a:fillRect/>
          </a:stretch>
        </p:blipFill>
        <p:spPr>
          <a:xfrm>
            <a:off x="347029" y="3262787"/>
            <a:ext cx="3737685" cy="1846541"/>
          </a:xfrm>
          <a:prstGeom prst="rect">
            <a:avLst/>
          </a:prstGeom>
        </p:spPr>
      </p:pic>
      <p:pic>
        <p:nvPicPr>
          <p:cNvPr id="10" name="Picture 9"/>
          <p:cNvPicPr>
            <a:picLocks noChangeAspect="1"/>
          </p:cNvPicPr>
          <p:nvPr/>
        </p:nvPicPr>
        <p:blipFill>
          <a:blip r:embed="rId5"/>
          <a:stretch>
            <a:fillRect/>
          </a:stretch>
        </p:blipFill>
        <p:spPr>
          <a:xfrm>
            <a:off x="4305308" y="2564234"/>
            <a:ext cx="3972422" cy="1574134"/>
          </a:xfrm>
          <a:prstGeom prst="rect">
            <a:avLst/>
          </a:prstGeom>
        </p:spPr>
      </p:pic>
    </p:spTree>
    <p:extLst>
      <p:ext uri="{BB962C8B-B14F-4D97-AF65-F5344CB8AC3E}">
        <p14:creationId xmlns:p14="http://schemas.microsoft.com/office/powerpoint/2010/main" val="13380650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HTML fields decorator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33</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377221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34</a:t>
            </a:fld>
            <a:endParaRPr lang="en-GB" dirty="0"/>
          </a:p>
        </p:txBody>
      </p:sp>
      <p:pic>
        <p:nvPicPr>
          <p:cNvPr id="9" name="Content Placeholder 8"/>
          <p:cNvPicPr>
            <a:picLocks noGrp="1" noChangeAspect="1"/>
          </p:cNvPicPr>
          <p:nvPr>
            <p:ph idx="1"/>
          </p:nvPr>
        </p:nvPicPr>
        <p:blipFill>
          <a:blip r:embed="rId3"/>
          <a:stretch>
            <a:fillRect/>
          </a:stretch>
        </p:blipFill>
        <p:spPr>
          <a:xfrm>
            <a:off x="1701610" y="1128713"/>
            <a:ext cx="5739193" cy="3932237"/>
          </a:xfrm>
          <a:prstGeom prst="rect">
            <a:avLst/>
          </a:prstGeom>
        </p:spPr>
      </p:pic>
    </p:spTree>
    <p:extLst>
      <p:ext uri="{BB962C8B-B14F-4D97-AF65-F5344CB8AC3E}">
        <p14:creationId xmlns:p14="http://schemas.microsoft.com/office/powerpoint/2010/main" val="707487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706512"/>
          </a:xfrm>
        </p:spPr>
        <p:txBody>
          <a:bodyPr>
            <a:normAutofit/>
          </a:bodyPr>
          <a:lstStyle/>
          <a:p>
            <a:pPr marL="285750" indent="-285750">
              <a:buFont typeface="Arial" charset="0"/>
              <a:buChar char="•"/>
            </a:pPr>
            <a:r>
              <a:rPr lang="en-US" dirty="0"/>
              <a:t>What You want </a:t>
            </a:r>
            <a:r>
              <a:rPr lang="en-US" dirty="0" smtClean="0"/>
              <a:t>to do</a:t>
            </a:r>
          </a:p>
          <a:p>
            <a:pPr marL="463550" lvl="1" indent="-285750">
              <a:buFont typeface="Arial" charset="0"/>
              <a:buChar char="•"/>
            </a:pPr>
            <a:r>
              <a:rPr lang="en-US" dirty="0" smtClean="0"/>
              <a:t>Interact with a complex subsystem, made of multiple even dependent modules</a:t>
            </a:r>
            <a:endParaRPr lang="en-US" dirty="0"/>
          </a:p>
          <a:p>
            <a:pPr marL="285750" indent="-285750">
              <a:buFont typeface="Arial" charset="0"/>
              <a:buChar char="•"/>
            </a:pPr>
            <a:r>
              <a:rPr lang="en-US" dirty="0" smtClean="0"/>
              <a:t>Wrong approach</a:t>
            </a:r>
          </a:p>
          <a:p>
            <a:pPr marL="463550" lvl="1" indent="-285750">
              <a:buFont typeface="Arial" charset="0"/>
              <a:buChar char="•"/>
            </a:pPr>
            <a:r>
              <a:rPr lang="en-US" dirty="0" smtClean="0"/>
              <a:t>Leave to the client the burden of interacting in the right way with the complexity of subsystems.</a:t>
            </a:r>
          </a:p>
        </p:txBody>
      </p:sp>
      <p:sp>
        <p:nvSpPr>
          <p:cNvPr id="3" name="Title 2"/>
          <p:cNvSpPr>
            <a:spLocks noGrp="1"/>
          </p:cNvSpPr>
          <p:nvPr>
            <p:ph type="title"/>
          </p:nvPr>
        </p:nvSpPr>
        <p:spPr/>
        <p:txBody>
          <a:bodyPr/>
          <a:lstStyle/>
          <a:p>
            <a:r>
              <a:rPr lang="en-US" dirty="0"/>
              <a:t>Façade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35</a:t>
            </a:fld>
            <a:endParaRPr lang="en-GB" dirty="0"/>
          </a:p>
        </p:txBody>
      </p:sp>
      <p:pic>
        <p:nvPicPr>
          <p:cNvPr id="9" name="Picture 8"/>
          <p:cNvPicPr>
            <a:picLocks noChangeAspect="1"/>
          </p:cNvPicPr>
          <p:nvPr/>
        </p:nvPicPr>
        <p:blipFill>
          <a:blip r:embed="rId3"/>
          <a:stretch>
            <a:fillRect/>
          </a:stretch>
        </p:blipFill>
        <p:spPr>
          <a:xfrm>
            <a:off x="2236378" y="2696067"/>
            <a:ext cx="4682896" cy="2398325"/>
          </a:xfrm>
          <a:prstGeom prst="rect">
            <a:avLst/>
          </a:prstGeom>
        </p:spPr>
      </p:pic>
    </p:spTree>
    <p:extLst>
      <p:ext uri="{BB962C8B-B14F-4D97-AF65-F5344CB8AC3E}">
        <p14:creationId xmlns:p14="http://schemas.microsoft.com/office/powerpoint/2010/main" val="1831259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4"/>
            <a:ext cx="8625042" cy="1612243"/>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Provide a unified interface to a set of interfaces in a subsystem. Facade defines a higher-level interface that makes the subsystem easier to use.</a:t>
            </a:r>
          </a:p>
          <a:p>
            <a:pPr marL="463550" lvl="1" indent="-285750">
              <a:buFont typeface="Arial" charset="0"/>
              <a:buChar char="•"/>
            </a:pPr>
            <a:r>
              <a:rPr lang="en-US" dirty="0"/>
              <a:t>Wrap a complicated subsystem with a simpler interface</a:t>
            </a:r>
            <a:r>
              <a:rPr lang="en-US" dirty="0" smtClean="0"/>
              <a:t>.</a:t>
            </a:r>
            <a:endParaRPr lang="en-US" dirty="0"/>
          </a:p>
        </p:txBody>
      </p:sp>
      <p:sp>
        <p:nvSpPr>
          <p:cNvPr id="3" name="Title 2"/>
          <p:cNvSpPr>
            <a:spLocks noGrp="1"/>
          </p:cNvSpPr>
          <p:nvPr>
            <p:ph type="title"/>
          </p:nvPr>
        </p:nvSpPr>
        <p:spPr/>
        <p:txBody>
          <a:bodyPr/>
          <a:lstStyle/>
          <a:p>
            <a:r>
              <a:rPr lang="en-US" dirty="0"/>
              <a:t>Façade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36</a:t>
            </a:fld>
            <a:endParaRPr lang="en-GB" dirty="0"/>
          </a:p>
        </p:txBody>
      </p:sp>
      <p:pic>
        <p:nvPicPr>
          <p:cNvPr id="6" name="Picture 5"/>
          <p:cNvPicPr>
            <a:picLocks noChangeAspect="1"/>
          </p:cNvPicPr>
          <p:nvPr/>
        </p:nvPicPr>
        <p:blipFill>
          <a:blip r:embed="rId3"/>
          <a:stretch>
            <a:fillRect/>
          </a:stretch>
        </p:blipFill>
        <p:spPr>
          <a:xfrm>
            <a:off x="4790711" y="2299063"/>
            <a:ext cx="3962993" cy="2978108"/>
          </a:xfrm>
          <a:prstGeom prst="rect">
            <a:avLst/>
          </a:prstGeom>
        </p:spPr>
      </p:pic>
      <p:pic>
        <p:nvPicPr>
          <p:cNvPr id="7" name="Picture 6"/>
          <p:cNvPicPr>
            <a:picLocks noChangeAspect="1"/>
          </p:cNvPicPr>
          <p:nvPr/>
        </p:nvPicPr>
        <p:blipFill>
          <a:blip r:embed="rId4"/>
          <a:stretch>
            <a:fillRect/>
          </a:stretch>
        </p:blipFill>
        <p:spPr>
          <a:xfrm>
            <a:off x="490194" y="2299063"/>
            <a:ext cx="2952881" cy="895707"/>
          </a:xfrm>
          <a:prstGeom prst="rect">
            <a:avLst/>
          </a:prstGeom>
        </p:spPr>
      </p:pic>
      <p:pic>
        <p:nvPicPr>
          <p:cNvPr id="11" name="Picture 10"/>
          <p:cNvPicPr>
            <a:picLocks noChangeAspect="1"/>
          </p:cNvPicPr>
          <p:nvPr/>
        </p:nvPicPr>
        <p:blipFill>
          <a:blip r:embed="rId5"/>
          <a:stretch>
            <a:fillRect/>
          </a:stretch>
        </p:blipFill>
        <p:spPr>
          <a:xfrm>
            <a:off x="1545579" y="3260350"/>
            <a:ext cx="2952881" cy="804553"/>
          </a:xfrm>
          <a:prstGeom prst="rect">
            <a:avLst/>
          </a:prstGeom>
        </p:spPr>
      </p:pic>
      <p:pic>
        <p:nvPicPr>
          <p:cNvPr id="12" name="Picture 11"/>
          <p:cNvPicPr>
            <a:picLocks noChangeAspect="1"/>
          </p:cNvPicPr>
          <p:nvPr/>
        </p:nvPicPr>
        <p:blipFill>
          <a:blip r:embed="rId6"/>
          <a:stretch>
            <a:fillRect/>
          </a:stretch>
        </p:blipFill>
        <p:spPr>
          <a:xfrm>
            <a:off x="490194" y="4236930"/>
            <a:ext cx="4008266" cy="1040241"/>
          </a:xfrm>
          <a:prstGeom prst="rect">
            <a:avLst/>
          </a:prstGeom>
        </p:spPr>
      </p:pic>
    </p:spTree>
    <p:extLst>
      <p:ext uri="{BB962C8B-B14F-4D97-AF65-F5344CB8AC3E}">
        <p14:creationId xmlns:p14="http://schemas.microsoft.com/office/powerpoint/2010/main" val="349897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 Computer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748119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38</a:t>
            </a:fld>
            <a:endParaRPr lang="en-GB" dirty="0"/>
          </a:p>
        </p:txBody>
      </p:sp>
      <p:pic>
        <p:nvPicPr>
          <p:cNvPr id="2" name="Content Placeholder 1"/>
          <p:cNvPicPr>
            <a:picLocks noGrp="1" noChangeAspect="1"/>
          </p:cNvPicPr>
          <p:nvPr>
            <p:ph idx="1"/>
          </p:nvPr>
        </p:nvPicPr>
        <p:blipFill>
          <a:blip r:embed="rId3"/>
          <a:stretch>
            <a:fillRect/>
          </a:stretch>
        </p:blipFill>
        <p:spPr>
          <a:xfrm>
            <a:off x="1665328" y="1128713"/>
            <a:ext cx="5908595" cy="3932237"/>
          </a:xfrm>
          <a:prstGeom prst="rect">
            <a:avLst/>
          </a:prstGeom>
        </p:spPr>
      </p:pic>
    </p:spTree>
    <p:extLst>
      <p:ext uri="{BB962C8B-B14F-4D97-AF65-F5344CB8AC3E}">
        <p14:creationId xmlns:p14="http://schemas.microsoft.com/office/powerpoint/2010/main" val="844727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631097"/>
          </a:xfrm>
        </p:spPr>
        <p:txBody>
          <a:bodyPr>
            <a:normAutofit/>
          </a:bodyPr>
          <a:lstStyle/>
          <a:p>
            <a:pPr marL="285750" indent="-285750">
              <a:buFont typeface="Arial" charset="0"/>
              <a:buChar char="•"/>
            </a:pPr>
            <a:r>
              <a:rPr lang="en-US" dirty="0"/>
              <a:t>What You want to do</a:t>
            </a:r>
          </a:p>
          <a:p>
            <a:pPr marL="463550" lvl="1" indent="-285750">
              <a:buFont typeface="Arial" charset="0"/>
              <a:buChar char="•"/>
            </a:pPr>
            <a:r>
              <a:rPr lang="en-US" dirty="0" smtClean="0"/>
              <a:t>Access an object in either an intelligent or complex way.</a:t>
            </a:r>
          </a:p>
          <a:p>
            <a:pPr marL="285750" indent="-285750">
              <a:buFont typeface="Arial" charset="0"/>
              <a:buChar char="•"/>
            </a:pPr>
            <a:r>
              <a:rPr lang="en-US" dirty="0" smtClean="0"/>
              <a:t>Wrong </a:t>
            </a:r>
            <a:r>
              <a:rPr lang="en-US" dirty="0"/>
              <a:t>approach</a:t>
            </a:r>
          </a:p>
          <a:p>
            <a:pPr marL="463550" lvl="1" indent="-285750">
              <a:buFont typeface="Arial" charset="0"/>
              <a:buChar char="•"/>
            </a:pPr>
            <a:r>
              <a:rPr lang="en-US" dirty="0"/>
              <a:t>Leave to the client the burden of </a:t>
            </a:r>
            <a:r>
              <a:rPr lang="en-US" dirty="0" smtClean="0"/>
              <a:t>accessing the object in </a:t>
            </a:r>
            <a:r>
              <a:rPr lang="en-US" dirty="0"/>
              <a:t>the right </a:t>
            </a:r>
            <a:r>
              <a:rPr lang="en-US" dirty="0" smtClean="0"/>
              <a:t>way.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39</a:t>
            </a:fld>
            <a:endParaRPr lang="en-GB" dirty="0"/>
          </a:p>
        </p:txBody>
      </p:sp>
    </p:spTree>
    <p:extLst>
      <p:ext uri="{BB962C8B-B14F-4D97-AF65-F5344CB8AC3E}">
        <p14:creationId xmlns:p14="http://schemas.microsoft.com/office/powerpoint/2010/main" val="491506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85024469"/>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Creational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a:t>
            </a:fld>
            <a:endParaRPr lang="en-GB" dirty="0"/>
          </a:p>
        </p:txBody>
      </p:sp>
    </p:spTree>
    <p:extLst>
      <p:ext uri="{BB962C8B-B14F-4D97-AF65-F5344CB8AC3E}">
        <p14:creationId xmlns:p14="http://schemas.microsoft.com/office/powerpoint/2010/main" val="1112572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705752"/>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Use a proxy to simply forward the call</a:t>
            </a:r>
            <a:r>
              <a:rPr lang="en-US" dirty="0"/>
              <a:t> to the real object, or </a:t>
            </a:r>
            <a:r>
              <a:rPr lang="en-US" dirty="0" smtClean="0"/>
              <a:t>providing additional </a:t>
            </a:r>
            <a:r>
              <a:rPr lang="en-US" dirty="0"/>
              <a:t>logic</a:t>
            </a:r>
            <a:r>
              <a:rPr lang="en-US" dirty="0" smtClean="0"/>
              <a:t>. For </a:t>
            </a:r>
            <a:r>
              <a:rPr lang="en-US" dirty="0"/>
              <a:t>the client, usage of a proxy object is similar to using the real object, because both implement the same interface</a:t>
            </a:r>
            <a:r>
              <a:rPr lang="en-US" dirty="0" smtClean="0"/>
              <a:t>.</a:t>
            </a:r>
          </a:p>
          <a:p>
            <a:pPr marL="285750" indent="-285750">
              <a:buFont typeface="Arial" charset="0"/>
              <a:buChar char="•"/>
            </a:pPr>
            <a:r>
              <a:rPr lang="en-US" dirty="0" smtClean="0"/>
              <a:t>Common Scenario</a:t>
            </a:r>
          </a:p>
          <a:p>
            <a:pPr marL="463550" lvl="1" indent="-285750">
              <a:buFont typeface="Arial" charset="0"/>
              <a:buChar char="•"/>
            </a:pPr>
            <a:r>
              <a:rPr lang="en-US" dirty="0" smtClean="0"/>
              <a:t>Remote Proxy</a:t>
            </a:r>
          </a:p>
          <a:p>
            <a:pPr marL="463550" lvl="1" indent="-285750">
              <a:buFont typeface="Arial" charset="0"/>
              <a:buChar char="•"/>
            </a:pPr>
            <a:r>
              <a:rPr lang="en-US" dirty="0" smtClean="0"/>
              <a:t>Virtual Proxy</a:t>
            </a:r>
          </a:p>
          <a:p>
            <a:pPr marL="463550" lvl="1" indent="-285750">
              <a:buFont typeface="Arial" charset="0"/>
              <a:buChar char="•"/>
            </a:pPr>
            <a:r>
              <a:rPr lang="en-US" dirty="0" smtClean="0"/>
              <a:t>Protection Proxy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40</a:t>
            </a:fld>
            <a:endParaRPr lang="en-GB" dirty="0"/>
          </a:p>
        </p:txBody>
      </p:sp>
      <p:pic>
        <p:nvPicPr>
          <p:cNvPr id="6" name="Picture 5"/>
          <p:cNvPicPr>
            <a:picLocks noChangeAspect="1"/>
          </p:cNvPicPr>
          <p:nvPr/>
        </p:nvPicPr>
        <p:blipFill>
          <a:blip r:embed="rId3"/>
          <a:stretch>
            <a:fillRect/>
          </a:stretch>
        </p:blipFill>
        <p:spPr>
          <a:xfrm>
            <a:off x="532635" y="3791134"/>
            <a:ext cx="3772673" cy="1457624"/>
          </a:xfrm>
          <a:prstGeom prst="rect">
            <a:avLst/>
          </a:prstGeom>
        </p:spPr>
      </p:pic>
      <p:pic>
        <p:nvPicPr>
          <p:cNvPr id="7" name="Picture 6"/>
          <p:cNvPicPr>
            <a:picLocks noChangeAspect="1"/>
          </p:cNvPicPr>
          <p:nvPr/>
        </p:nvPicPr>
        <p:blipFill>
          <a:blip r:embed="rId4"/>
          <a:stretch>
            <a:fillRect/>
          </a:stretch>
        </p:blipFill>
        <p:spPr>
          <a:xfrm>
            <a:off x="4656840" y="2326868"/>
            <a:ext cx="4011525" cy="2927329"/>
          </a:xfrm>
          <a:prstGeom prst="rect">
            <a:avLst/>
          </a:prstGeom>
        </p:spPr>
      </p:pic>
    </p:spTree>
    <p:extLst>
      <p:ext uri="{BB962C8B-B14F-4D97-AF65-F5344CB8AC3E}">
        <p14:creationId xmlns:p14="http://schemas.microsoft.com/office/powerpoint/2010/main" val="794357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347534"/>
          </a:xfrm>
        </p:spPr>
        <p:txBody>
          <a:bodyPr>
            <a:normAutofit/>
          </a:bodyPr>
          <a:lstStyle/>
          <a:p>
            <a:pPr marL="285750" indent="-285750">
              <a:buFont typeface="Arial" charset="0"/>
              <a:buChar char="•"/>
            </a:pPr>
            <a:r>
              <a:rPr lang="en-US" dirty="0" smtClean="0"/>
              <a:t>Remote Proxy</a:t>
            </a:r>
          </a:p>
          <a:p>
            <a:pPr marL="285750" indent="-285750">
              <a:buFont typeface="Arial" charset="0"/>
              <a:buChar char="•"/>
            </a:pPr>
            <a:r>
              <a:rPr lang="en-US" dirty="0" smtClean="0"/>
              <a:t>Virtual Proxy</a:t>
            </a:r>
          </a:p>
          <a:p>
            <a:pPr marL="285750" indent="-285750">
              <a:buFont typeface="Arial" charset="0"/>
              <a:buChar char="•"/>
            </a:pPr>
            <a:r>
              <a:rPr lang="en-US" dirty="0" smtClean="0"/>
              <a:t>Protection Proxy</a:t>
            </a:r>
          </a:p>
          <a:p>
            <a:pPr marL="285750" indent="-285750">
              <a:buFont typeface="Arial" charset="0"/>
              <a:buChar char="•"/>
            </a:pPr>
            <a:r>
              <a:rPr lang="en-US" dirty="0" err="1" smtClean="0"/>
              <a:t>BookingApp</a:t>
            </a:r>
            <a:r>
              <a:rPr lang="en-US" dirty="0" smtClean="0"/>
              <a:t> - </a:t>
            </a:r>
            <a:r>
              <a:rPr lang="en-US" dirty="0" err="1" smtClean="0"/>
              <a:t>AvailablePaymentFactoryProxy</a:t>
            </a:r>
            <a:r>
              <a:rPr lang="en-US" dirty="0" smtClean="0"/>
              <a:t> class</a:t>
            </a:r>
          </a:p>
        </p:txBody>
      </p:sp>
      <p:sp>
        <p:nvSpPr>
          <p:cNvPr id="3" name="Title 2"/>
          <p:cNvSpPr>
            <a:spLocks noGrp="1"/>
          </p:cNvSpPr>
          <p:nvPr>
            <p:ph type="title"/>
          </p:nvPr>
        </p:nvSpPr>
        <p:spPr/>
        <p:txBody>
          <a:bodyPr/>
          <a:lstStyle/>
          <a:p>
            <a:r>
              <a:rPr lang="en-US" dirty="0" smtClean="0"/>
              <a:t>Proxy - Examples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41</a:t>
            </a:fld>
            <a:endParaRPr lang="en-GB" dirty="0"/>
          </a:p>
        </p:txBody>
      </p:sp>
    </p:spTree>
    <p:extLst>
      <p:ext uri="{BB962C8B-B14F-4D97-AF65-F5344CB8AC3E}">
        <p14:creationId xmlns:p14="http://schemas.microsoft.com/office/powerpoint/2010/main" val="20996090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708850" y="914400"/>
            <a:ext cx="5733733" cy="4252290"/>
          </a:xfrm>
          <a:prstGeom prst="rect">
            <a:avLst/>
          </a:prstGeom>
        </p:spPr>
      </p:pic>
      <p:sp>
        <p:nvSpPr>
          <p:cNvPr id="3" name="Title 2"/>
          <p:cNvSpPr>
            <a:spLocks noGrp="1"/>
          </p:cNvSpPr>
          <p:nvPr>
            <p:ph type="title"/>
          </p:nvPr>
        </p:nvSpPr>
        <p:spPr/>
        <p:txBody>
          <a:bodyPr/>
          <a:lstStyle/>
          <a:p>
            <a:r>
              <a:rPr lang="en-US" dirty="0" smtClean="0"/>
              <a:t>Proxy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42</a:t>
            </a:fld>
            <a:endParaRPr lang="en-GB" dirty="0"/>
          </a:p>
        </p:txBody>
      </p:sp>
    </p:spTree>
    <p:extLst>
      <p:ext uri="{BB962C8B-B14F-4D97-AF65-F5344CB8AC3E}">
        <p14:creationId xmlns:p14="http://schemas.microsoft.com/office/powerpoint/2010/main" val="981076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r>
              <a:rPr lang="en-US" dirty="0" smtClean="0"/>
              <a:t>Designing </a:t>
            </a:r>
            <a:r>
              <a:rPr lang="en-US" dirty="0"/>
              <a:t>objects down to the lowest levels of system "granularity" provides optimal flexibility, but can be unacceptably expensive in terms of performance and memory usage</a:t>
            </a:r>
            <a:r>
              <a:rPr lang="en-US" dirty="0" smtClean="0"/>
              <a:t>.</a:t>
            </a:r>
          </a:p>
          <a:p>
            <a:pPr marL="285750" indent="-285750">
              <a:buFont typeface="Arial" charset="0"/>
              <a:buChar char="•"/>
            </a:pPr>
            <a:r>
              <a:rPr lang="en-US" dirty="0"/>
              <a:t>Each "flyweight" object is divided into two </a:t>
            </a:r>
            <a:r>
              <a:rPr lang="en-US" dirty="0" smtClean="0"/>
              <a:t>pieces:</a:t>
            </a:r>
          </a:p>
          <a:p>
            <a:pPr marL="463550" lvl="1" indent="-285750">
              <a:buFont typeface="Arial" charset="0"/>
              <a:buChar char="•"/>
            </a:pPr>
            <a:r>
              <a:rPr lang="en-US" dirty="0" smtClean="0"/>
              <a:t>the </a:t>
            </a:r>
            <a:r>
              <a:rPr lang="en-US" dirty="0"/>
              <a:t>state-dependent (extrinsic) </a:t>
            </a:r>
            <a:r>
              <a:rPr lang="en-US" dirty="0" smtClean="0"/>
              <a:t>part.</a:t>
            </a:r>
          </a:p>
          <a:p>
            <a:pPr marL="463550" lvl="1" indent="-285750">
              <a:buFont typeface="Arial" charset="0"/>
              <a:buChar char="•"/>
            </a:pPr>
            <a:r>
              <a:rPr lang="en-US" dirty="0" smtClean="0"/>
              <a:t>the </a:t>
            </a:r>
            <a:r>
              <a:rPr lang="en-US" dirty="0"/>
              <a:t>state-independent (intrinsic) </a:t>
            </a:r>
            <a:r>
              <a:rPr lang="en-US" dirty="0" smtClean="0"/>
              <a:t>part, stored </a:t>
            </a:r>
            <a:r>
              <a:rPr lang="en-US" dirty="0"/>
              <a:t>(shared) in the Flyweight </a:t>
            </a:r>
            <a:r>
              <a:rPr lang="en-US" dirty="0" smtClean="0"/>
              <a:t>object</a:t>
            </a:r>
          </a:p>
          <a:p>
            <a:pPr marL="285750" indent="-285750">
              <a:buFont typeface="Arial" charset="0"/>
              <a:buChar char="•"/>
            </a:pPr>
            <a:r>
              <a:rPr lang="en-US" dirty="0" smtClean="0"/>
              <a:t>Structure</a:t>
            </a:r>
          </a:p>
          <a:p>
            <a:pPr marL="463550" lvl="1" indent="-285750">
              <a:buFont typeface="Arial" charset="0"/>
              <a:buChar char="•"/>
            </a:pPr>
            <a:r>
              <a:rPr lang="en-US" dirty="0" smtClean="0"/>
              <a:t>Flyweights </a:t>
            </a:r>
            <a:r>
              <a:rPr lang="en-US" dirty="0"/>
              <a:t>are stored in a Factory's repository. </a:t>
            </a:r>
            <a:endParaRPr lang="en-US" dirty="0" smtClean="0"/>
          </a:p>
          <a:p>
            <a:pPr marL="463550" lvl="1" indent="-285750">
              <a:buFont typeface="Arial" charset="0"/>
              <a:buChar char="•"/>
            </a:pPr>
            <a:r>
              <a:rPr lang="en-US" dirty="0" smtClean="0"/>
              <a:t>The </a:t>
            </a:r>
            <a:r>
              <a:rPr lang="en-US" dirty="0"/>
              <a:t>client restrains herself from creating Flyweights directly, and requests them from the Factory. </a:t>
            </a:r>
            <a:endParaRPr lang="en-US" dirty="0" smtClean="0"/>
          </a:p>
          <a:p>
            <a:pPr marL="463550" lvl="1" indent="-285750">
              <a:buFont typeface="Arial" charset="0"/>
              <a:buChar char="•"/>
            </a:pPr>
            <a:r>
              <a:rPr lang="en-US" dirty="0" smtClean="0"/>
              <a:t>Any </a:t>
            </a:r>
            <a:r>
              <a:rPr lang="en-US" dirty="0"/>
              <a:t>attributes that would make sharing impossible must be supplied by the </a:t>
            </a:r>
            <a:r>
              <a:rPr lang="en-US" dirty="0" smtClean="0"/>
              <a:t>client</a:t>
            </a:r>
          </a:p>
          <a:p>
            <a:pPr marL="285750" indent="-285750">
              <a:buFont typeface="Arial" charset="0"/>
              <a:buChar char="•"/>
            </a:pPr>
            <a:r>
              <a:rPr lang="en-US" dirty="0" smtClean="0"/>
              <a:t>Flyweight object must be immutable</a:t>
            </a:r>
          </a:p>
        </p:txBody>
      </p:sp>
      <p:sp>
        <p:nvSpPr>
          <p:cNvPr id="3" name="Title 2"/>
          <p:cNvSpPr>
            <a:spLocks noGrp="1"/>
          </p:cNvSpPr>
          <p:nvPr>
            <p:ph type="title"/>
          </p:nvPr>
        </p:nvSpPr>
        <p:spPr/>
        <p:txBody>
          <a:bodyPr/>
          <a:lstStyle/>
          <a:p>
            <a:r>
              <a:rPr lang="en-US" dirty="0" smtClean="0"/>
              <a:t>Flyweight</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43</a:t>
            </a:fld>
            <a:endParaRPr lang="en-GB" dirty="0"/>
          </a:p>
        </p:txBody>
      </p:sp>
    </p:spTree>
    <p:extLst>
      <p:ext uri="{BB962C8B-B14F-4D97-AF65-F5344CB8AC3E}">
        <p14:creationId xmlns:p14="http://schemas.microsoft.com/office/powerpoint/2010/main" val="16456254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Flyweight - Coffee Shop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44</a:t>
            </a:fld>
            <a:endParaRPr lang="en-GB" dirty="0"/>
          </a:p>
        </p:txBody>
      </p:sp>
    </p:spTree>
    <p:extLst>
      <p:ext uri="{BB962C8B-B14F-4D97-AF65-F5344CB8AC3E}">
        <p14:creationId xmlns:p14="http://schemas.microsoft.com/office/powerpoint/2010/main" val="1414760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684819" y="1064427"/>
            <a:ext cx="5790638" cy="4096628"/>
          </a:xfrm>
          <a:prstGeom prst="rect">
            <a:avLst/>
          </a:prstGeom>
        </p:spPr>
      </p:pic>
      <p:sp>
        <p:nvSpPr>
          <p:cNvPr id="3" name="Title 2"/>
          <p:cNvSpPr>
            <a:spLocks noGrp="1"/>
          </p:cNvSpPr>
          <p:nvPr>
            <p:ph type="title"/>
          </p:nvPr>
        </p:nvSpPr>
        <p:spPr/>
        <p:txBody>
          <a:bodyPr/>
          <a:lstStyle/>
          <a:p>
            <a:r>
              <a:rPr lang="en-US" dirty="0" smtClean="0"/>
              <a:t>Flyweight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45</a:t>
            </a:fld>
            <a:endParaRPr lang="en-GB" dirty="0"/>
          </a:p>
        </p:txBody>
      </p:sp>
    </p:spTree>
    <p:extLst>
      <p:ext uri="{BB962C8B-B14F-4D97-AF65-F5344CB8AC3E}">
        <p14:creationId xmlns:p14="http://schemas.microsoft.com/office/powerpoint/2010/main" val="1298726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Adapter</a:t>
            </a:r>
            <a:r>
              <a:rPr lang="en-US" dirty="0"/>
              <a:t> makes things work after they're designed; Bridge makes them work before they </a:t>
            </a:r>
            <a:r>
              <a:rPr lang="en-US" dirty="0" smtClean="0"/>
              <a:t>are.</a:t>
            </a:r>
          </a:p>
          <a:p>
            <a:pPr marL="285750" indent="-285750">
              <a:buFont typeface="Arial" charset="0"/>
              <a:buChar char="•"/>
            </a:pPr>
            <a:r>
              <a:rPr lang="en-US" dirty="0" smtClean="0"/>
              <a:t>Adapter </a:t>
            </a:r>
            <a:r>
              <a:rPr lang="en-US" dirty="0"/>
              <a:t>provides a different interface to its subject. Proxy provides the same interface. Decorator provides an enhanced </a:t>
            </a:r>
            <a:r>
              <a:rPr lang="en-US" dirty="0" smtClean="0"/>
              <a:t>interface.</a:t>
            </a:r>
          </a:p>
          <a:p>
            <a:pPr marL="285750" indent="-285750">
              <a:buFont typeface="Arial" charset="0"/>
              <a:buChar char="•"/>
            </a:pPr>
            <a:r>
              <a:rPr lang="en-US" dirty="0" smtClean="0"/>
              <a:t>Composite</a:t>
            </a:r>
            <a:r>
              <a:rPr lang="en-US" dirty="0"/>
              <a:t> and Decorator have similar structure diagrams, reflecting the fact that both rely on recursive composition to organize an open-ended number of </a:t>
            </a:r>
            <a:r>
              <a:rPr lang="en-US" dirty="0" smtClean="0"/>
              <a:t>objects.</a:t>
            </a:r>
          </a:p>
          <a:p>
            <a:pPr marL="285750" indent="-285750">
              <a:buFont typeface="Arial" charset="0"/>
              <a:buChar char="•"/>
            </a:pPr>
            <a:r>
              <a:rPr lang="en-US" dirty="0"/>
              <a:t>Decorator is designed to let you add responsibilities to objects without </a:t>
            </a:r>
            <a:r>
              <a:rPr lang="en-US" dirty="0" smtClean="0"/>
              <a:t>sub-classing</a:t>
            </a:r>
            <a:r>
              <a:rPr lang="en-US" dirty="0"/>
              <a:t>. Composite's focus is not on embellishment but on representation. These intents are distinct but complementary. Consequently</a:t>
            </a:r>
            <a:r>
              <a:rPr lang="en-US" dirty="0" smtClean="0"/>
              <a:t>, Composite</a:t>
            </a:r>
            <a:r>
              <a:rPr lang="en-US" dirty="0"/>
              <a:t> and Decorator are often used in concert</a:t>
            </a:r>
            <a:r>
              <a:rPr lang="en-US" dirty="0" smtClean="0"/>
              <a:t>.</a:t>
            </a:r>
            <a:endParaRPr lang="en-US" dirty="0"/>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46</a:t>
            </a:fld>
            <a:endParaRPr lang="en-GB" dirty="0"/>
          </a:p>
        </p:txBody>
      </p:sp>
    </p:spTree>
    <p:extLst>
      <p:ext uri="{BB962C8B-B14F-4D97-AF65-F5344CB8AC3E}">
        <p14:creationId xmlns:p14="http://schemas.microsoft.com/office/powerpoint/2010/main" val="324097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Decorator</a:t>
            </a:r>
            <a:r>
              <a:rPr lang="en-US" dirty="0"/>
              <a:t> and Proxy have different purposes but similar structures. Both describe how to provide a level of indirection to another object, and the implementations keep a reference to the object to which they forward </a:t>
            </a:r>
            <a:r>
              <a:rPr lang="en-US" dirty="0" smtClean="0"/>
              <a:t>requests.</a:t>
            </a:r>
          </a:p>
          <a:p>
            <a:pPr marL="285750" indent="-285750">
              <a:buFont typeface="Arial" charset="0"/>
              <a:buChar char="•"/>
            </a:pPr>
            <a:r>
              <a:rPr lang="en-US" dirty="0" smtClean="0"/>
              <a:t>Mediator</a:t>
            </a:r>
            <a:r>
              <a:rPr lang="en-US" dirty="0"/>
              <a:t> is similar to Facade in that it abstracts functionality of existing classes. </a:t>
            </a:r>
            <a:r>
              <a:rPr lang="en-US" dirty="0" smtClean="0"/>
              <a:t>Mediator abstracts/centralizes </a:t>
            </a:r>
            <a:r>
              <a:rPr lang="en-US" dirty="0"/>
              <a:t>arbitrary communication between colleague objects, it routinely "adds value", and it is known/referenced by the colleague objects. In contrast, Facade defines a simpler interface to a subsystem, it doesn't add new functionality, and it is not known by the subsystem classes.</a:t>
            </a:r>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47</a:t>
            </a:fld>
            <a:endParaRPr lang="en-GB" dirty="0"/>
          </a:p>
        </p:txBody>
      </p:sp>
    </p:spTree>
    <p:extLst>
      <p:ext uri="{BB962C8B-B14F-4D97-AF65-F5344CB8AC3E}">
        <p14:creationId xmlns:p14="http://schemas.microsoft.com/office/powerpoint/2010/main" val="32409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080615051"/>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 Method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Behavioral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48</a:t>
            </a:fld>
            <a:endParaRPr lang="en-GB" dirty="0"/>
          </a:p>
        </p:txBody>
      </p:sp>
    </p:spTree>
    <p:extLst>
      <p:ext uri="{BB962C8B-B14F-4D97-AF65-F5344CB8AC3E}">
        <p14:creationId xmlns:p14="http://schemas.microsoft.com/office/powerpoint/2010/main" val="1910235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49</a:t>
            </a:fld>
            <a:endParaRPr lang="en-GB" dirty="0"/>
          </a:p>
        </p:txBody>
      </p:sp>
      <p:sp>
        <p:nvSpPr>
          <p:cNvPr id="7" name="Content Placeholder 1"/>
          <p:cNvSpPr>
            <a:spLocks noGrp="1"/>
          </p:cNvSpPr>
          <p:nvPr>
            <p:ph idx="1"/>
          </p:nvPr>
        </p:nvSpPr>
        <p:spPr>
          <a:xfrm>
            <a:off x="258763" y="989555"/>
            <a:ext cx="8639910" cy="1904474"/>
          </a:xfrm>
        </p:spPr>
        <p:txBody>
          <a:bodyPr>
            <a:normAutofit/>
          </a:bodyPr>
          <a:lstStyle/>
          <a:p>
            <a:pPr marL="285750" indent="-285750">
              <a:buFont typeface="Arial" charset="0"/>
              <a:buChar char="•"/>
            </a:pPr>
            <a:r>
              <a:rPr lang="en-US" dirty="0"/>
              <a:t>What You want </a:t>
            </a:r>
            <a:r>
              <a:rPr lang="en-US" dirty="0" smtClean="0"/>
              <a:t>to do</a:t>
            </a:r>
          </a:p>
          <a:p>
            <a:pPr marL="463550" lvl="1" indent="-285750">
              <a:buFont typeface="Arial" charset="0"/>
              <a:buChar char="•"/>
            </a:pPr>
            <a:r>
              <a:rPr lang="en-US" dirty="0" smtClean="0"/>
              <a:t>We want to process a request with a list of Handlers</a:t>
            </a:r>
          </a:p>
          <a:p>
            <a:pPr marL="285750" indent="-285750">
              <a:buFont typeface="Arial" charset="0"/>
              <a:buChar char="•"/>
            </a:pPr>
            <a:r>
              <a:rPr lang="en-US" dirty="0" smtClean="0"/>
              <a:t>Wrong approach</a:t>
            </a:r>
          </a:p>
          <a:p>
            <a:pPr marL="463550" lvl="1" indent="-285750">
              <a:buFont typeface="Arial" charset="0"/>
              <a:buChar char="•"/>
            </a:pPr>
            <a:r>
              <a:rPr lang="en-US" dirty="0"/>
              <a:t>The client is responsible for stepping through the "list" of Handler objects, and determining when the request has been handled.</a:t>
            </a:r>
            <a:endParaRPr lang="en-US" dirty="0" smtClean="0"/>
          </a:p>
        </p:txBody>
      </p:sp>
      <p:pic>
        <p:nvPicPr>
          <p:cNvPr id="8" name="Picture 7"/>
          <p:cNvPicPr>
            <a:picLocks noChangeAspect="1"/>
          </p:cNvPicPr>
          <p:nvPr/>
        </p:nvPicPr>
        <p:blipFill>
          <a:blip r:embed="rId3"/>
          <a:stretch>
            <a:fillRect/>
          </a:stretch>
        </p:blipFill>
        <p:spPr>
          <a:xfrm>
            <a:off x="888295" y="2894029"/>
            <a:ext cx="6834025" cy="2170556"/>
          </a:xfrm>
          <a:prstGeom prst="rect">
            <a:avLst/>
          </a:prstGeom>
        </p:spPr>
      </p:pic>
    </p:spTree>
    <p:extLst>
      <p:ext uri="{BB962C8B-B14F-4D97-AF65-F5344CB8AC3E}">
        <p14:creationId xmlns:p14="http://schemas.microsoft.com/office/powerpoint/2010/main" val="15779487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different type depending on a condition</a:t>
            </a:r>
          </a:p>
          <a:p>
            <a:pPr marL="285750" indent="-285750">
              <a:buFont typeface="Arial" charset="0"/>
              <a:buChar char="•"/>
            </a:pPr>
            <a:r>
              <a:rPr lang="en-US" dirty="0" smtClean="0"/>
              <a:t>Wrong approach</a:t>
            </a:r>
          </a:p>
          <a:p>
            <a:pPr marL="463550" lvl="1" indent="-285750">
              <a:buFont typeface="Arial" charset="0"/>
              <a:buChar char="•"/>
            </a:pPr>
            <a:r>
              <a:rPr lang="en-US" dirty="0" smtClean="0"/>
              <a:t>Write a method which creates a different object based on a input parameter</a:t>
            </a:r>
          </a:p>
        </p:txBody>
      </p:sp>
      <p:sp>
        <p:nvSpPr>
          <p:cNvPr id="3" name="Title 2"/>
          <p:cNvSpPr>
            <a:spLocks noGrp="1"/>
          </p:cNvSpPr>
          <p:nvPr>
            <p:ph type="title"/>
          </p:nvPr>
        </p:nvSpPr>
        <p:spPr/>
        <p:txBody>
          <a:bodyPr/>
          <a:lstStyle/>
          <a:p>
            <a:r>
              <a:rPr lang="en-US" dirty="0" smtClean="0"/>
              <a:t>Factory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a:t>
            </a:fld>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82" y="2796164"/>
            <a:ext cx="5926417" cy="2082877"/>
          </a:xfrm>
          <a:prstGeom prst="rect">
            <a:avLst/>
          </a:prstGeom>
        </p:spPr>
      </p:pic>
    </p:spTree>
    <p:extLst>
      <p:ext uri="{BB962C8B-B14F-4D97-AF65-F5344CB8AC3E}">
        <p14:creationId xmlns:p14="http://schemas.microsoft.com/office/powerpoint/2010/main" val="20497479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50</a:t>
            </a:fld>
            <a:endParaRPr lang="en-GB" dirty="0"/>
          </a:p>
        </p:txBody>
      </p:sp>
      <p:sp>
        <p:nvSpPr>
          <p:cNvPr id="8" name="Content Placeholder 1"/>
          <p:cNvSpPr>
            <a:spLocks noGrp="1"/>
          </p:cNvSpPr>
          <p:nvPr>
            <p:ph idx="1"/>
          </p:nvPr>
        </p:nvSpPr>
        <p:spPr>
          <a:xfrm>
            <a:off x="258764" y="989554"/>
            <a:ext cx="5274770" cy="4196102"/>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Avoid coupling the sender of a request to its receiver by giving more than one object a chance to handle the request. </a:t>
            </a:r>
            <a:endParaRPr lang="en-US" dirty="0" smtClean="0"/>
          </a:p>
          <a:p>
            <a:pPr marL="463550" lvl="1" indent="-285750">
              <a:buFont typeface="Arial" charset="0"/>
              <a:buChar char="•"/>
            </a:pPr>
            <a:r>
              <a:rPr lang="en-US" dirty="0"/>
              <a:t>Encapsulate the processing elements inside a "pipeline" abstraction; and have clients "launch and leave" their requests at the entrance to the pipeline</a:t>
            </a:r>
            <a:r>
              <a:rPr lang="en-US" dirty="0" smtClean="0"/>
              <a:t>.</a:t>
            </a:r>
            <a:endParaRPr lang="en-US" dirty="0"/>
          </a:p>
          <a:p>
            <a:pPr marL="463550" lvl="1" indent="-285750">
              <a:buFont typeface="Arial" charset="0"/>
              <a:buChar char="•"/>
            </a:pPr>
            <a:r>
              <a:rPr lang="en-US" dirty="0" smtClean="0"/>
              <a:t>Instead </a:t>
            </a:r>
            <a:r>
              <a:rPr lang="en-US" dirty="0"/>
              <a:t>of senders and receivers maintaining references to all candidate receivers, each sender keeps a single reference to the head of the chain, and each receiver keeps a single reference to its immediate successor in the chain.</a:t>
            </a:r>
          </a:p>
          <a:p>
            <a:pPr marL="463550" lvl="1" indent="-285750">
              <a:buFont typeface="Arial" charset="0"/>
              <a:buChar char="•"/>
            </a:pPr>
            <a:r>
              <a:rPr lang="en-US" dirty="0"/>
              <a:t>Make sure there exists a "safety net" to "catch" any requests which go unhandled</a:t>
            </a:r>
            <a:r>
              <a:rPr lang="en-US" dirty="0" smtClean="0"/>
              <a:t>.</a:t>
            </a:r>
            <a:endParaRPr lang="en-US" dirty="0"/>
          </a:p>
        </p:txBody>
      </p:sp>
      <p:pic>
        <p:nvPicPr>
          <p:cNvPr id="6" name="Picture 5"/>
          <p:cNvPicPr>
            <a:picLocks noChangeAspect="1"/>
          </p:cNvPicPr>
          <p:nvPr/>
        </p:nvPicPr>
        <p:blipFill>
          <a:blip r:embed="rId3"/>
          <a:stretch>
            <a:fillRect/>
          </a:stretch>
        </p:blipFill>
        <p:spPr>
          <a:xfrm>
            <a:off x="6030289" y="914400"/>
            <a:ext cx="2723415" cy="4271256"/>
          </a:xfrm>
          <a:prstGeom prst="rect">
            <a:avLst/>
          </a:prstGeom>
        </p:spPr>
      </p:pic>
    </p:spTree>
    <p:extLst>
      <p:ext uri="{BB962C8B-B14F-4D97-AF65-F5344CB8AC3E}">
        <p14:creationId xmlns:p14="http://schemas.microsoft.com/office/powerpoint/2010/main" val="1021147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Chain of Responsibility -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51</a:t>
            </a:fld>
            <a:endParaRPr lang="en-GB" dirty="0"/>
          </a:p>
        </p:txBody>
      </p:sp>
    </p:spTree>
    <p:extLst>
      <p:ext uri="{BB962C8B-B14F-4D97-AF65-F5344CB8AC3E}">
        <p14:creationId xmlns:p14="http://schemas.microsoft.com/office/powerpoint/2010/main" val="7033776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Chain of Responsibility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52</a:t>
            </a:fld>
            <a:endParaRPr lang="en-GB" dirty="0"/>
          </a:p>
        </p:txBody>
      </p:sp>
      <p:pic>
        <p:nvPicPr>
          <p:cNvPr id="10" name="Content Placeholder 9"/>
          <p:cNvPicPr>
            <a:picLocks noGrp="1" noChangeAspect="1"/>
          </p:cNvPicPr>
          <p:nvPr>
            <p:ph idx="1"/>
          </p:nvPr>
        </p:nvPicPr>
        <p:blipFill>
          <a:blip r:embed="rId3"/>
          <a:stretch>
            <a:fillRect/>
          </a:stretch>
        </p:blipFill>
        <p:spPr>
          <a:xfrm>
            <a:off x="759492" y="1443128"/>
            <a:ext cx="7632449" cy="3377578"/>
          </a:xfrm>
          <a:prstGeom prst="rect">
            <a:avLst/>
          </a:prstGeom>
        </p:spPr>
      </p:pic>
    </p:spTree>
    <p:extLst>
      <p:ext uri="{BB962C8B-B14F-4D97-AF65-F5344CB8AC3E}">
        <p14:creationId xmlns:p14="http://schemas.microsoft.com/office/powerpoint/2010/main" val="5541277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8"/>
            <a:ext cx="8625042" cy="2142388"/>
          </a:xfrm>
        </p:spPr>
        <p:txBody>
          <a:bodyPr>
            <a:normAutofit/>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smtClean="0"/>
              <a:t>Execute a list of operations</a:t>
            </a:r>
          </a:p>
          <a:p>
            <a:pPr marL="285750" indent="-285750">
              <a:buFont typeface="Arial" charset="0"/>
              <a:buChar char="•"/>
            </a:pPr>
            <a:r>
              <a:rPr lang="en-US" dirty="0" smtClean="0"/>
              <a:t>Wrong approach</a:t>
            </a:r>
          </a:p>
          <a:p>
            <a:pPr marL="520700" lvl="1" indent="-342900">
              <a:buFont typeface="+mj-lt"/>
              <a:buAutoNum type="arabicPeriod"/>
            </a:pPr>
            <a:r>
              <a:rPr lang="en-US" dirty="0" smtClean="0"/>
              <a:t>The client sequentially executes all the operations</a:t>
            </a:r>
          </a:p>
          <a:p>
            <a:pPr marL="520700" lvl="1" indent="-342900">
              <a:buFont typeface="+mj-lt"/>
              <a:buAutoNum type="arabicPeriod"/>
            </a:pPr>
            <a:r>
              <a:rPr lang="en-US" dirty="0" smtClean="0"/>
              <a:t>Despite you decoupled the producer with the consumer, the latter needs to know the details of the operation (coupling)</a:t>
            </a:r>
            <a:endParaRPr lang="en-US" dirty="0"/>
          </a:p>
          <a:p>
            <a:pPr marL="342900" indent="-342900"/>
            <a:endParaRPr lang="en-US" dirty="0" smtClean="0"/>
          </a:p>
        </p:txBody>
      </p:sp>
      <p:sp>
        <p:nvSpPr>
          <p:cNvPr id="3" name="Title 2"/>
          <p:cNvSpPr>
            <a:spLocks noGrp="1"/>
          </p:cNvSpPr>
          <p:nvPr>
            <p:ph type="title"/>
          </p:nvPr>
        </p:nvSpPr>
        <p:spPr/>
        <p:txBody>
          <a:bodyPr/>
          <a:lstStyle/>
          <a:p>
            <a:r>
              <a:rPr lang="en-US" dirty="0" smtClean="0"/>
              <a:t>Command</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53</a:t>
            </a:fld>
            <a:endParaRPr lang="en-GB" dirty="0"/>
          </a:p>
        </p:txBody>
      </p:sp>
      <p:pic>
        <p:nvPicPr>
          <p:cNvPr id="7" name="Picture 6"/>
          <p:cNvPicPr>
            <a:picLocks noChangeAspect="1"/>
          </p:cNvPicPr>
          <p:nvPr/>
        </p:nvPicPr>
        <p:blipFill>
          <a:blip r:embed="rId2"/>
          <a:stretch>
            <a:fillRect/>
          </a:stretch>
        </p:blipFill>
        <p:spPr>
          <a:xfrm>
            <a:off x="4519750" y="3056788"/>
            <a:ext cx="4378923" cy="2507697"/>
          </a:xfrm>
          <a:prstGeom prst="rect">
            <a:avLst/>
          </a:prstGeom>
        </p:spPr>
      </p:pic>
      <p:pic>
        <p:nvPicPr>
          <p:cNvPr id="8" name="Picture 7"/>
          <p:cNvPicPr>
            <a:picLocks noChangeAspect="1"/>
          </p:cNvPicPr>
          <p:nvPr/>
        </p:nvPicPr>
        <p:blipFill>
          <a:blip r:embed="rId3"/>
          <a:stretch>
            <a:fillRect/>
          </a:stretch>
        </p:blipFill>
        <p:spPr>
          <a:xfrm>
            <a:off x="368542" y="3357304"/>
            <a:ext cx="4035427" cy="1448987"/>
          </a:xfrm>
          <a:prstGeom prst="rect">
            <a:avLst/>
          </a:prstGeom>
        </p:spPr>
      </p:pic>
    </p:spTree>
    <p:extLst>
      <p:ext uri="{BB962C8B-B14F-4D97-AF65-F5344CB8AC3E}">
        <p14:creationId xmlns:p14="http://schemas.microsoft.com/office/powerpoint/2010/main" val="780515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8"/>
            <a:ext cx="8625042" cy="1810518"/>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Encapsulate all the info needed to execute the operation into the operation object itself</a:t>
            </a:r>
          </a:p>
          <a:p>
            <a:pPr marL="463550" lvl="1" indent="-285750">
              <a:buFont typeface="Arial" charset="0"/>
              <a:buChar char="•"/>
            </a:pPr>
            <a:r>
              <a:rPr lang="en-US" dirty="0" smtClean="0"/>
              <a:t>The operation becomes a black box to the consumer which provides only the resources to execute it (CPU, memory, </a:t>
            </a:r>
            <a:r>
              <a:rPr lang="en-US" dirty="0" err="1" smtClean="0"/>
              <a:t>etc</a:t>
            </a:r>
            <a:r>
              <a:rPr lang="en-US" dirty="0" smtClean="0"/>
              <a:t>) but not the logic.</a:t>
            </a:r>
          </a:p>
          <a:p>
            <a:pPr marL="463550" lvl="1" indent="-285750">
              <a:buFont typeface="Arial" charset="0"/>
              <a:buChar char="•"/>
            </a:pPr>
            <a:r>
              <a:rPr lang="en-US" dirty="0" smtClean="0"/>
              <a:t>Since the operation objects are independent from the producer and the consumer they can be re-used.</a:t>
            </a:r>
          </a:p>
        </p:txBody>
      </p:sp>
      <p:sp>
        <p:nvSpPr>
          <p:cNvPr id="3" name="Title 2"/>
          <p:cNvSpPr>
            <a:spLocks noGrp="1"/>
          </p:cNvSpPr>
          <p:nvPr>
            <p:ph type="title"/>
          </p:nvPr>
        </p:nvSpPr>
        <p:spPr/>
        <p:txBody>
          <a:bodyPr/>
          <a:lstStyle/>
          <a:p>
            <a:r>
              <a:rPr lang="en-US" dirty="0" smtClean="0"/>
              <a:t>Command</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54</a:t>
            </a:fld>
            <a:endParaRPr lang="en-GB" dirty="0"/>
          </a:p>
        </p:txBody>
      </p:sp>
      <p:pic>
        <p:nvPicPr>
          <p:cNvPr id="6" name="Picture 5"/>
          <p:cNvPicPr>
            <a:picLocks noChangeAspect="1"/>
          </p:cNvPicPr>
          <p:nvPr/>
        </p:nvPicPr>
        <p:blipFill>
          <a:blip r:embed="rId3"/>
          <a:stretch>
            <a:fillRect/>
          </a:stretch>
        </p:blipFill>
        <p:spPr>
          <a:xfrm>
            <a:off x="503483" y="2959899"/>
            <a:ext cx="4615272" cy="858697"/>
          </a:xfrm>
          <a:prstGeom prst="rect">
            <a:avLst/>
          </a:prstGeom>
        </p:spPr>
      </p:pic>
      <p:pic>
        <p:nvPicPr>
          <p:cNvPr id="9" name="Picture 8"/>
          <p:cNvPicPr>
            <a:picLocks noChangeAspect="1"/>
          </p:cNvPicPr>
          <p:nvPr/>
        </p:nvPicPr>
        <p:blipFill>
          <a:blip r:embed="rId4"/>
          <a:stretch>
            <a:fillRect/>
          </a:stretch>
        </p:blipFill>
        <p:spPr>
          <a:xfrm>
            <a:off x="4648363" y="3785975"/>
            <a:ext cx="4105341" cy="1563459"/>
          </a:xfrm>
          <a:prstGeom prst="rect">
            <a:avLst/>
          </a:prstGeom>
        </p:spPr>
      </p:pic>
    </p:spTree>
    <p:extLst>
      <p:ext uri="{BB962C8B-B14F-4D97-AF65-F5344CB8AC3E}">
        <p14:creationId xmlns:p14="http://schemas.microsoft.com/office/powerpoint/2010/main" val="13032784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Command -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55</a:t>
            </a:fld>
            <a:endParaRPr lang="en-GB" dirty="0"/>
          </a:p>
        </p:txBody>
      </p:sp>
    </p:spTree>
    <p:extLst>
      <p:ext uri="{BB962C8B-B14F-4D97-AF65-F5344CB8AC3E}">
        <p14:creationId xmlns:p14="http://schemas.microsoft.com/office/powerpoint/2010/main" val="355721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085850" y="1708944"/>
            <a:ext cx="6985000" cy="2921000"/>
          </a:xfrm>
          <a:prstGeom prst="rect">
            <a:avLst/>
          </a:prstGeom>
        </p:spPr>
      </p:pic>
      <p:sp>
        <p:nvSpPr>
          <p:cNvPr id="3" name="Title 2"/>
          <p:cNvSpPr>
            <a:spLocks noGrp="1"/>
          </p:cNvSpPr>
          <p:nvPr>
            <p:ph type="title"/>
          </p:nvPr>
        </p:nvSpPr>
        <p:spPr/>
        <p:txBody>
          <a:bodyPr/>
          <a:lstStyle/>
          <a:p>
            <a:r>
              <a:rPr lang="en-US" dirty="0" smtClean="0"/>
              <a:t>Command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56</a:t>
            </a:fld>
            <a:endParaRPr lang="en-GB" dirty="0"/>
          </a:p>
        </p:txBody>
      </p:sp>
    </p:spTree>
    <p:extLst>
      <p:ext uri="{BB962C8B-B14F-4D97-AF65-F5344CB8AC3E}">
        <p14:creationId xmlns:p14="http://schemas.microsoft.com/office/powerpoint/2010/main" val="7638963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9"/>
            <a:ext cx="8625042" cy="1848224"/>
          </a:xfrm>
        </p:spPr>
        <p:txBody>
          <a:bodyPr>
            <a:normAutofit/>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smtClean="0"/>
              <a:t>Provide the possibility to traverse different data structures</a:t>
            </a:r>
          </a:p>
          <a:p>
            <a:pPr marL="285750" indent="-285750">
              <a:buFont typeface="Arial" charset="0"/>
              <a:buChar char="•"/>
            </a:pPr>
            <a:r>
              <a:rPr lang="en-US" dirty="0" smtClean="0"/>
              <a:t>Wrong approach</a:t>
            </a:r>
            <a:endParaRPr lang="en-US" dirty="0"/>
          </a:p>
          <a:p>
            <a:pPr marL="463550" lvl="1" indent="-285750">
              <a:buFont typeface="Arial" charset="0"/>
              <a:buChar char="•"/>
            </a:pPr>
            <a:r>
              <a:rPr lang="en-US" dirty="0" smtClean="0"/>
              <a:t>Provide access to the internal structure of data structures</a:t>
            </a:r>
          </a:p>
          <a:p>
            <a:pPr marL="463550" lvl="1" indent="-285750">
              <a:buFont typeface="Arial" charset="0"/>
              <a:buChar char="•"/>
            </a:pPr>
            <a:r>
              <a:rPr lang="en-US" dirty="0" smtClean="0"/>
              <a:t>Provide a specific traversal implementation for each data structure</a:t>
            </a:r>
          </a:p>
        </p:txBody>
      </p:sp>
      <p:sp>
        <p:nvSpPr>
          <p:cNvPr id="3" name="Title 2"/>
          <p:cNvSpPr>
            <a:spLocks noGrp="1"/>
          </p:cNvSpPr>
          <p:nvPr>
            <p:ph type="title"/>
          </p:nvPr>
        </p:nvSpPr>
        <p:spPr/>
        <p:txBody>
          <a:bodyPr/>
          <a:lstStyle/>
          <a:p>
            <a:r>
              <a:rPr lang="en-US" dirty="0" smtClean="0"/>
              <a:t>Iterator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57</a:t>
            </a:fld>
            <a:endParaRPr lang="en-GB" dirty="0"/>
          </a:p>
        </p:txBody>
      </p:sp>
      <p:pic>
        <p:nvPicPr>
          <p:cNvPr id="6" name="Picture 5"/>
          <p:cNvPicPr>
            <a:picLocks noChangeAspect="1"/>
          </p:cNvPicPr>
          <p:nvPr/>
        </p:nvPicPr>
        <p:blipFill>
          <a:blip r:embed="rId2"/>
          <a:stretch>
            <a:fillRect/>
          </a:stretch>
        </p:blipFill>
        <p:spPr>
          <a:xfrm>
            <a:off x="4546787" y="3302100"/>
            <a:ext cx="4351886" cy="1675242"/>
          </a:xfrm>
          <a:prstGeom prst="rect">
            <a:avLst/>
          </a:prstGeom>
        </p:spPr>
      </p:pic>
      <p:pic>
        <p:nvPicPr>
          <p:cNvPr id="9" name="Picture 8"/>
          <p:cNvPicPr>
            <a:picLocks noChangeAspect="1"/>
          </p:cNvPicPr>
          <p:nvPr/>
        </p:nvPicPr>
        <p:blipFill>
          <a:blip r:embed="rId3"/>
          <a:stretch>
            <a:fillRect/>
          </a:stretch>
        </p:blipFill>
        <p:spPr>
          <a:xfrm>
            <a:off x="395796" y="3302100"/>
            <a:ext cx="3999641" cy="1675242"/>
          </a:xfrm>
          <a:prstGeom prst="rect">
            <a:avLst/>
          </a:prstGeom>
        </p:spPr>
      </p:pic>
      <p:pic>
        <p:nvPicPr>
          <p:cNvPr id="12" name="Picture 11"/>
          <p:cNvPicPr>
            <a:picLocks noChangeAspect="1"/>
          </p:cNvPicPr>
          <p:nvPr/>
        </p:nvPicPr>
        <p:blipFill>
          <a:blip r:embed="rId4"/>
          <a:stretch>
            <a:fillRect/>
          </a:stretch>
        </p:blipFill>
        <p:spPr>
          <a:xfrm>
            <a:off x="1884248" y="3147984"/>
            <a:ext cx="5022378" cy="2065039"/>
          </a:xfrm>
          <a:prstGeom prst="rect">
            <a:avLst/>
          </a:prstGeom>
          <a:ln w="38100">
            <a:solidFill>
              <a:schemeClr val="tx2"/>
            </a:solidFill>
          </a:ln>
        </p:spPr>
      </p:pic>
    </p:spTree>
    <p:extLst>
      <p:ext uri="{BB962C8B-B14F-4D97-AF65-F5344CB8AC3E}">
        <p14:creationId xmlns:p14="http://schemas.microsoft.com/office/powerpoint/2010/main" val="52982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3631" y="1064659"/>
            <a:ext cx="8625042" cy="1065799"/>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Give the possibility to traverse the elements without exposing the internal structure</a:t>
            </a:r>
          </a:p>
          <a:p>
            <a:pPr marL="463550" lvl="1" indent="-285750">
              <a:buFont typeface="Arial" charset="0"/>
              <a:buChar char="•"/>
            </a:pPr>
            <a:r>
              <a:rPr lang="en-US" dirty="0" smtClean="0"/>
              <a:t>Abstract the traversal logic from the client</a:t>
            </a:r>
          </a:p>
        </p:txBody>
      </p:sp>
      <p:sp>
        <p:nvSpPr>
          <p:cNvPr id="3" name="Title 2"/>
          <p:cNvSpPr>
            <a:spLocks noGrp="1"/>
          </p:cNvSpPr>
          <p:nvPr>
            <p:ph type="title"/>
          </p:nvPr>
        </p:nvSpPr>
        <p:spPr/>
        <p:txBody>
          <a:bodyPr/>
          <a:lstStyle/>
          <a:p>
            <a:r>
              <a:rPr lang="en-US" dirty="0" smtClean="0"/>
              <a:t>Iterator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58</a:t>
            </a:fld>
            <a:endParaRPr lang="en-GB" dirty="0"/>
          </a:p>
        </p:txBody>
      </p:sp>
      <p:pic>
        <p:nvPicPr>
          <p:cNvPr id="7" name="Picture 6"/>
          <p:cNvPicPr>
            <a:picLocks noChangeAspect="1"/>
          </p:cNvPicPr>
          <p:nvPr/>
        </p:nvPicPr>
        <p:blipFill>
          <a:blip r:embed="rId2"/>
          <a:stretch>
            <a:fillRect/>
          </a:stretch>
        </p:blipFill>
        <p:spPr>
          <a:xfrm>
            <a:off x="998487" y="2309903"/>
            <a:ext cx="5384998" cy="1490123"/>
          </a:xfrm>
          <a:prstGeom prst="rect">
            <a:avLst/>
          </a:prstGeom>
        </p:spPr>
      </p:pic>
      <p:pic>
        <p:nvPicPr>
          <p:cNvPr id="8" name="Picture 7"/>
          <p:cNvPicPr>
            <a:picLocks noChangeAspect="1"/>
          </p:cNvPicPr>
          <p:nvPr/>
        </p:nvPicPr>
        <p:blipFill>
          <a:blip r:embed="rId3"/>
          <a:stretch>
            <a:fillRect/>
          </a:stretch>
        </p:blipFill>
        <p:spPr>
          <a:xfrm>
            <a:off x="988052" y="3944265"/>
            <a:ext cx="5405868" cy="1349233"/>
          </a:xfrm>
          <a:prstGeom prst="rect">
            <a:avLst/>
          </a:prstGeom>
        </p:spPr>
      </p:pic>
      <p:pic>
        <p:nvPicPr>
          <p:cNvPr id="10" name="Picture 9"/>
          <p:cNvPicPr>
            <a:picLocks noChangeAspect="1"/>
          </p:cNvPicPr>
          <p:nvPr/>
        </p:nvPicPr>
        <p:blipFill>
          <a:blip r:embed="rId4"/>
          <a:stretch>
            <a:fillRect/>
          </a:stretch>
        </p:blipFill>
        <p:spPr>
          <a:xfrm>
            <a:off x="3263172" y="2186984"/>
            <a:ext cx="4999841" cy="3259242"/>
          </a:xfrm>
          <a:prstGeom prst="rect">
            <a:avLst/>
          </a:prstGeom>
          <a:ln w="38100">
            <a:solidFill>
              <a:schemeClr val="tx2"/>
            </a:solidFill>
          </a:ln>
        </p:spPr>
      </p:pic>
    </p:spTree>
    <p:extLst>
      <p:ext uri="{BB962C8B-B14F-4D97-AF65-F5344CB8AC3E}">
        <p14:creationId xmlns:p14="http://schemas.microsoft.com/office/powerpoint/2010/main" val="129638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Iterator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59</a:t>
            </a:fld>
            <a:endParaRPr lang="en-GB" dirty="0"/>
          </a:p>
        </p:txBody>
      </p:sp>
      <p:pic>
        <p:nvPicPr>
          <p:cNvPr id="8" name="Content Placeholder 7"/>
          <p:cNvPicPr>
            <a:picLocks noGrp="1" noChangeAspect="1"/>
          </p:cNvPicPr>
          <p:nvPr>
            <p:ph idx="1"/>
          </p:nvPr>
        </p:nvPicPr>
        <p:blipFill>
          <a:blip r:embed="rId3"/>
          <a:stretch>
            <a:fillRect/>
          </a:stretch>
        </p:blipFill>
        <p:spPr>
          <a:xfrm>
            <a:off x="1294342" y="1128713"/>
            <a:ext cx="6553728" cy="3932237"/>
          </a:xfrm>
          <a:prstGeom prst="rect">
            <a:avLst/>
          </a:prstGeom>
        </p:spPr>
      </p:pic>
    </p:spTree>
    <p:extLst>
      <p:ext uri="{BB962C8B-B14F-4D97-AF65-F5344CB8AC3E}">
        <p14:creationId xmlns:p14="http://schemas.microsoft.com/office/powerpoint/2010/main" val="392156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a:t>
            </a:fld>
            <a:endParaRPr lang="en-GB" dirty="0"/>
          </a:p>
        </p:txBody>
      </p:sp>
      <p:sp>
        <p:nvSpPr>
          <p:cNvPr id="9" name="Content Placeholder 8"/>
          <p:cNvSpPr>
            <a:spLocks noGrp="1"/>
          </p:cNvSpPr>
          <p:nvPr>
            <p:ph idx="1"/>
          </p:nvPr>
        </p:nvSpPr>
        <p:spPr>
          <a:xfrm>
            <a:off x="258764" y="1128713"/>
            <a:ext cx="8535612" cy="3931802"/>
          </a:xfrm>
        </p:spPr>
        <p:txBody>
          <a:bodyPr>
            <a:normAutofit/>
          </a:bodyPr>
          <a:lstStyle/>
          <a:p>
            <a:pPr marL="285750" lvl="1" indent="-285750">
              <a:lnSpc>
                <a:spcPts val="1700"/>
              </a:lnSpc>
              <a:spcBef>
                <a:spcPts val="2400"/>
              </a:spcBef>
              <a:buFont typeface="Arial" charset="0"/>
              <a:buChar char="•"/>
            </a:pPr>
            <a:r>
              <a:rPr lang="en-US" dirty="0"/>
              <a:t>Factory </a:t>
            </a:r>
            <a:r>
              <a:rPr lang="en-US" dirty="0" smtClean="0"/>
              <a:t>Pattern</a:t>
            </a:r>
          </a:p>
          <a:p>
            <a:pPr marL="285750" lvl="1" indent="-285750">
              <a:lnSpc>
                <a:spcPts val="1700"/>
              </a:lnSpc>
              <a:spcBef>
                <a:spcPts val="2400"/>
              </a:spcBef>
              <a:buFont typeface="Arial" charset="0"/>
              <a:buChar char="•"/>
            </a:pPr>
            <a:endParaRPr lang="en-US" dirty="0" smtClean="0"/>
          </a:p>
          <a:p>
            <a:pPr marL="285750" indent="-285750">
              <a:buFont typeface="Arial" charset="0"/>
              <a:buChar char="•"/>
            </a:pPr>
            <a:r>
              <a:rPr lang="en-US" dirty="0" smtClean="0"/>
              <a:t>Benefits</a:t>
            </a:r>
          </a:p>
          <a:p>
            <a:pPr marL="463550" lvl="1" indent="-285750">
              <a:buFont typeface="Arial" charset="0"/>
              <a:buChar char="•"/>
            </a:pPr>
            <a:r>
              <a:rPr lang="en-US" dirty="0" smtClean="0"/>
              <a:t>Code readability</a:t>
            </a:r>
          </a:p>
          <a:p>
            <a:pPr marL="463550" lvl="1" indent="-285750">
              <a:buFont typeface="Arial" charset="0"/>
              <a:buChar char="•"/>
            </a:pPr>
            <a:r>
              <a:rPr lang="en-US" dirty="0" smtClean="0"/>
              <a:t>Low coupling</a:t>
            </a:r>
          </a:p>
          <a:p>
            <a:pPr marL="463550" lvl="1" indent="-285750">
              <a:buFont typeface="Arial" charset="0"/>
              <a:buChar char="•"/>
            </a:pPr>
            <a:r>
              <a:rPr lang="en-US" dirty="0" smtClean="0"/>
              <a:t>Extendibility</a:t>
            </a:r>
            <a:endParaRPr lang="en-US" dirty="0"/>
          </a:p>
          <a:p>
            <a:pPr marL="285750" indent="-285750">
              <a:buFont typeface="Arial" charset="0"/>
              <a:buChar char="•"/>
            </a:pPr>
            <a:r>
              <a:rPr lang="en-US" dirty="0" smtClean="0"/>
              <a:t>Notes:</a:t>
            </a:r>
          </a:p>
          <a:p>
            <a:pPr marL="463550" lvl="1" indent="-285750">
              <a:buFont typeface="Arial" charset="0"/>
              <a:buChar char="•"/>
            </a:pPr>
            <a:r>
              <a:rPr lang="en-US" dirty="0" smtClean="0"/>
              <a:t>Often used with objects pooling and lazy factory (not in BA since beans are reused with Spring)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459" y="1128712"/>
            <a:ext cx="4833504" cy="1646873"/>
          </a:xfrm>
          <a:prstGeom prst="rect">
            <a:avLst/>
          </a:prstGeom>
        </p:spPr>
      </p:pic>
    </p:spTree>
    <p:extLst>
      <p:ext uri="{BB962C8B-B14F-4D97-AF65-F5344CB8AC3E}">
        <p14:creationId xmlns:p14="http://schemas.microsoft.com/office/powerpoint/2010/main" val="18836838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2161242"/>
          </a:xfrm>
        </p:spPr>
        <p:txBody>
          <a:bodyPr/>
          <a:lstStyle/>
          <a:p>
            <a:pPr marL="285750" indent="-285750">
              <a:buFont typeface="Arial" charset="0"/>
              <a:buChar char="•"/>
            </a:pPr>
            <a:r>
              <a:rPr lang="en-US" dirty="0"/>
              <a:t>What You want to do</a:t>
            </a:r>
          </a:p>
          <a:p>
            <a:pPr marL="463550" lvl="1" indent="-285750">
              <a:buFont typeface="Arial" charset="0"/>
              <a:buChar char="•"/>
            </a:pPr>
            <a:r>
              <a:rPr lang="en-US" dirty="0" smtClean="0"/>
              <a:t>Build a many-to-many relationship among a number of peers</a:t>
            </a:r>
          </a:p>
          <a:p>
            <a:pPr marL="463550" lvl="1" indent="-285750">
              <a:buFont typeface="Arial" charset="0"/>
              <a:buChar char="•"/>
            </a:pPr>
            <a:r>
              <a:rPr lang="en-US" dirty="0" smtClean="0"/>
              <a:t>Design reusable components</a:t>
            </a:r>
            <a:endParaRPr lang="en-US" dirty="0"/>
          </a:p>
          <a:p>
            <a:pPr marL="285750" indent="-285750">
              <a:buFont typeface="Arial" charset="0"/>
              <a:buChar char="•"/>
            </a:pPr>
            <a:r>
              <a:rPr lang="en-US" dirty="0"/>
              <a:t>Wrong </a:t>
            </a:r>
            <a:r>
              <a:rPr lang="en-US" dirty="0" smtClean="0"/>
              <a:t>approach</a:t>
            </a:r>
          </a:p>
          <a:p>
            <a:pPr marL="463550" lvl="1" indent="-285750">
              <a:buFont typeface="Arial" charset="0"/>
              <a:buChar char="•"/>
            </a:pPr>
            <a:r>
              <a:rPr lang="en-US" dirty="0"/>
              <a:t>"spaghetti code" phenomenon. </a:t>
            </a:r>
            <a:r>
              <a:rPr lang="en-US" dirty="0" smtClean="0"/>
              <a:t>Trying </a:t>
            </a:r>
            <a:r>
              <a:rPr lang="en-US" dirty="0"/>
              <a:t>to scoop a single serving results in an "all or nothing clump</a:t>
            </a:r>
            <a:r>
              <a:rPr lang="en-US" dirty="0" smtClean="0"/>
              <a:t>".</a:t>
            </a:r>
            <a:endParaRPr lang="en-US" dirty="0"/>
          </a:p>
        </p:txBody>
      </p:sp>
      <p:sp>
        <p:nvSpPr>
          <p:cNvPr id="3" name="Title 2"/>
          <p:cNvSpPr>
            <a:spLocks noGrp="1"/>
          </p:cNvSpPr>
          <p:nvPr>
            <p:ph type="title"/>
          </p:nvPr>
        </p:nvSpPr>
        <p:spPr/>
        <p:txBody>
          <a:bodyPr/>
          <a:lstStyle/>
          <a:p>
            <a:r>
              <a:rPr lang="en-US" dirty="0" smtClean="0"/>
              <a:t>Mediator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60</a:t>
            </a:fld>
            <a:endParaRPr lang="en-GB" dirty="0"/>
          </a:p>
        </p:txBody>
      </p:sp>
      <p:sp>
        <p:nvSpPr>
          <p:cNvPr id="6" name="Title 2"/>
          <p:cNvSpPr txBox="1">
            <a:spLocks/>
          </p:cNvSpPr>
          <p:nvPr/>
        </p:nvSpPr>
        <p:spPr>
          <a:xfrm>
            <a:off x="252761" y="3704734"/>
            <a:ext cx="8645912" cy="548326"/>
          </a:xfrm>
          <a:prstGeom prst="rect">
            <a:avLst/>
          </a:prstGeom>
        </p:spPr>
        <p:txBody>
          <a:bodyPr vert="horz" lIns="91440" tIns="45720" rIns="91440" bIns="45720" rtlCol="0" anchor="b" anchorCtr="0">
            <a:noAutofit/>
          </a:bodyPr>
          <a:lst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a:lstStyle>
          <a:p>
            <a:pPr algn="ctr"/>
            <a:r>
              <a:rPr lang="en-US" dirty="0" smtClean="0"/>
              <a:t>Wrong Approach Example</a:t>
            </a:r>
            <a:endParaRPr lang="en-US" dirty="0"/>
          </a:p>
        </p:txBody>
      </p:sp>
    </p:spTree>
    <p:extLst>
      <p:ext uri="{BB962C8B-B14F-4D97-AF65-F5344CB8AC3E}">
        <p14:creationId xmlns:p14="http://schemas.microsoft.com/office/powerpoint/2010/main" val="1415455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smtClean="0"/>
              <a:t>Right Approach</a:t>
            </a:r>
          </a:p>
          <a:p>
            <a:pPr marL="463550" lvl="1" indent="-285750">
              <a:buFont typeface="Arial" charset="0"/>
              <a:buChar char="•"/>
            </a:pPr>
            <a:r>
              <a:rPr lang="en-US" dirty="0"/>
              <a:t>Define an object that encapsulates how a set of objects interact. </a:t>
            </a:r>
            <a:endParaRPr lang="en-US" dirty="0" smtClean="0"/>
          </a:p>
          <a:p>
            <a:pPr marL="463550" lvl="1" indent="-285750">
              <a:buFont typeface="Arial" charset="0"/>
              <a:buChar char="•"/>
            </a:pPr>
            <a:r>
              <a:rPr lang="en-US" dirty="0"/>
              <a:t>Design an intermediary to decouple many peers</a:t>
            </a:r>
            <a:r>
              <a:rPr lang="en-US" dirty="0" smtClean="0"/>
              <a:t>.</a:t>
            </a:r>
          </a:p>
        </p:txBody>
      </p:sp>
      <p:sp>
        <p:nvSpPr>
          <p:cNvPr id="3" name="Title 2"/>
          <p:cNvSpPr>
            <a:spLocks noGrp="1"/>
          </p:cNvSpPr>
          <p:nvPr>
            <p:ph type="title"/>
          </p:nvPr>
        </p:nvSpPr>
        <p:spPr/>
        <p:txBody>
          <a:bodyPr/>
          <a:lstStyle/>
          <a:p>
            <a:r>
              <a:rPr lang="en-US" dirty="0" smtClean="0"/>
              <a:t>Mediator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61</a:t>
            </a:fld>
            <a:endParaRPr lang="en-GB" dirty="0"/>
          </a:p>
        </p:txBody>
      </p:sp>
      <p:sp>
        <p:nvSpPr>
          <p:cNvPr id="6" name="Title 2"/>
          <p:cNvSpPr txBox="1">
            <a:spLocks/>
          </p:cNvSpPr>
          <p:nvPr/>
        </p:nvSpPr>
        <p:spPr>
          <a:xfrm>
            <a:off x="252761" y="3704734"/>
            <a:ext cx="8645912" cy="548326"/>
          </a:xfrm>
          <a:prstGeom prst="rect">
            <a:avLst/>
          </a:prstGeom>
        </p:spPr>
        <p:txBody>
          <a:bodyPr vert="horz" lIns="91440" tIns="45720" rIns="91440" bIns="45720" rtlCol="0" anchor="b" anchorCtr="0">
            <a:noAutofit/>
          </a:bodyPr>
          <a:lst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a:lstStyle>
          <a:p>
            <a:pPr algn="ctr"/>
            <a:r>
              <a:rPr lang="en-US" dirty="0" smtClean="0"/>
              <a:t>Right Approach Example</a:t>
            </a:r>
            <a:endParaRPr lang="en-US" dirty="0"/>
          </a:p>
        </p:txBody>
      </p:sp>
    </p:spTree>
    <p:extLst>
      <p:ext uri="{BB962C8B-B14F-4D97-AF65-F5344CB8AC3E}">
        <p14:creationId xmlns:p14="http://schemas.microsoft.com/office/powerpoint/2010/main" val="736127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Mediator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62</a:t>
            </a:fld>
            <a:endParaRPr lang="en-GB" dirty="0"/>
          </a:p>
        </p:txBody>
      </p:sp>
      <p:pic>
        <p:nvPicPr>
          <p:cNvPr id="9" name="Content Placeholder 8"/>
          <p:cNvPicPr>
            <a:picLocks noGrp="1" noChangeAspect="1"/>
          </p:cNvPicPr>
          <p:nvPr>
            <p:ph idx="1"/>
          </p:nvPr>
        </p:nvPicPr>
        <p:blipFill>
          <a:blip r:embed="rId3"/>
          <a:stretch>
            <a:fillRect/>
          </a:stretch>
        </p:blipFill>
        <p:spPr>
          <a:xfrm>
            <a:off x="1551837" y="1964805"/>
            <a:ext cx="6047760" cy="2334223"/>
          </a:xfrm>
          <a:prstGeom prst="rect">
            <a:avLst/>
          </a:prstGeom>
        </p:spPr>
      </p:pic>
    </p:spTree>
    <p:extLst>
      <p:ext uri="{BB962C8B-B14F-4D97-AF65-F5344CB8AC3E}">
        <p14:creationId xmlns:p14="http://schemas.microsoft.com/office/powerpoint/2010/main" val="1702153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925572"/>
          </a:xfrm>
        </p:spPr>
        <p:txBody>
          <a:bodyPr/>
          <a:lstStyle/>
          <a:p>
            <a:pPr marL="285750" indent="-285750">
              <a:buFont typeface="Arial" charset="0"/>
              <a:buChar char="•"/>
            </a:pPr>
            <a:r>
              <a:rPr lang="en-US" dirty="0"/>
              <a:t>What You want to </a:t>
            </a:r>
            <a:r>
              <a:rPr lang="en-US" dirty="0" smtClean="0"/>
              <a:t>do</a:t>
            </a:r>
          </a:p>
          <a:p>
            <a:pPr marL="463550" lvl="1" indent="-285750">
              <a:buFont typeface="Arial" charset="0"/>
              <a:buChar char="•"/>
            </a:pPr>
            <a:r>
              <a:rPr lang="en-US" dirty="0"/>
              <a:t>Need to restore an object back to its previous state (e.g. "undo" or "rollback" operations).</a:t>
            </a:r>
            <a:endParaRPr lang="en-US" dirty="0"/>
          </a:p>
          <a:p>
            <a:pPr marL="285750" indent="-285750">
              <a:buFont typeface="Arial" charset="0"/>
              <a:buChar char="•"/>
            </a:pPr>
            <a:r>
              <a:rPr lang="en-US" dirty="0" smtClean="0"/>
              <a:t>Wrong </a:t>
            </a:r>
            <a:r>
              <a:rPr lang="en-US" dirty="0" smtClean="0"/>
              <a:t>approach</a:t>
            </a:r>
          </a:p>
          <a:p>
            <a:pPr marL="463550" lvl="1" indent="-285750">
              <a:buFont typeface="Arial" charset="0"/>
              <a:buChar char="•"/>
            </a:pPr>
            <a:r>
              <a:rPr lang="en-US" dirty="0" smtClean="0"/>
              <a:t>The client of the object knows how to save and restore the state of the object.</a:t>
            </a:r>
          </a:p>
          <a:p>
            <a:pPr marL="463550" lvl="1" indent="-285750">
              <a:buFont typeface="Arial" charset="0"/>
              <a:buChar char="•"/>
            </a:pPr>
            <a:r>
              <a:rPr lang="en-US" dirty="0" smtClean="0"/>
              <a:t>The client knows the internal of the object (coupling)</a:t>
            </a:r>
            <a:endParaRPr lang="en-US" dirty="0"/>
          </a:p>
        </p:txBody>
      </p:sp>
      <p:sp>
        <p:nvSpPr>
          <p:cNvPr id="3" name="Title 2"/>
          <p:cNvSpPr>
            <a:spLocks noGrp="1"/>
          </p:cNvSpPr>
          <p:nvPr>
            <p:ph type="title"/>
          </p:nvPr>
        </p:nvSpPr>
        <p:spPr/>
        <p:txBody>
          <a:bodyPr/>
          <a:lstStyle/>
          <a:p>
            <a:r>
              <a:rPr lang="en-US" dirty="0" smtClean="0"/>
              <a:t>Memento</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63</a:t>
            </a:fld>
            <a:endParaRPr lang="en-GB" dirty="0"/>
          </a:p>
        </p:txBody>
      </p:sp>
      <p:pic>
        <p:nvPicPr>
          <p:cNvPr id="7" name="Picture 6"/>
          <p:cNvPicPr>
            <a:picLocks noChangeAspect="1"/>
          </p:cNvPicPr>
          <p:nvPr/>
        </p:nvPicPr>
        <p:blipFill>
          <a:blip r:embed="rId3"/>
          <a:stretch>
            <a:fillRect/>
          </a:stretch>
        </p:blipFill>
        <p:spPr>
          <a:xfrm>
            <a:off x="163337" y="3209549"/>
            <a:ext cx="4502931" cy="1132420"/>
          </a:xfrm>
          <a:prstGeom prst="rect">
            <a:avLst/>
          </a:prstGeom>
        </p:spPr>
      </p:pic>
      <p:pic>
        <p:nvPicPr>
          <p:cNvPr id="8" name="Picture 7"/>
          <p:cNvPicPr>
            <a:picLocks noChangeAspect="1"/>
          </p:cNvPicPr>
          <p:nvPr/>
        </p:nvPicPr>
        <p:blipFill>
          <a:blip r:embed="rId4"/>
          <a:stretch>
            <a:fillRect/>
          </a:stretch>
        </p:blipFill>
        <p:spPr>
          <a:xfrm>
            <a:off x="4753561" y="3209549"/>
            <a:ext cx="4226885" cy="1922102"/>
          </a:xfrm>
          <a:prstGeom prst="rect">
            <a:avLst/>
          </a:prstGeom>
        </p:spPr>
      </p:pic>
    </p:spTree>
    <p:extLst>
      <p:ext uri="{BB962C8B-B14F-4D97-AF65-F5344CB8AC3E}">
        <p14:creationId xmlns:p14="http://schemas.microsoft.com/office/powerpoint/2010/main" val="643148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3196" y="1010612"/>
            <a:ext cx="8625042" cy="1303402"/>
          </a:xfrm>
        </p:spPr>
        <p:txBody>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The client requests a memento (state holder) to the object, so that this memento can be returned back to the object later.</a:t>
            </a:r>
          </a:p>
          <a:p>
            <a:pPr marL="463550" lvl="1" indent="-285750">
              <a:buFont typeface="Arial" charset="0"/>
              <a:buChar char="•"/>
            </a:pPr>
            <a:r>
              <a:rPr lang="en-US" dirty="0" smtClean="0"/>
              <a:t>Only t</a:t>
            </a:r>
            <a:r>
              <a:rPr lang="en-US" dirty="0" smtClean="0"/>
              <a:t>he object knows how produce and restore its state, using th</a:t>
            </a:r>
            <a:r>
              <a:rPr lang="en-US" dirty="0" smtClean="0"/>
              <a:t>e memento.</a:t>
            </a:r>
            <a:endParaRPr lang="en-US" dirty="0"/>
          </a:p>
        </p:txBody>
      </p:sp>
      <p:sp>
        <p:nvSpPr>
          <p:cNvPr id="3" name="Title 2"/>
          <p:cNvSpPr>
            <a:spLocks noGrp="1"/>
          </p:cNvSpPr>
          <p:nvPr>
            <p:ph type="title"/>
          </p:nvPr>
        </p:nvSpPr>
        <p:spPr/>
        <p:txBody>
          <a:bodyPr/>
          <a:lstStyle/>
          <a:p>
            <a:r>
              <a:rPr lang="en-US" dirty="0" smtClean="0"/>
              <a:t>Memento</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64</a:t>
            </a:fld>
            <a:endParaRPr lang="en-GB" dirty="0"/>
          </a:p>
        </p:txBody>
      </p:sp>
      <p:pic>
        <p:nvPicPr>
          <p:cNvPr id="7" name="Picture 6"/>
          <p:cNvPicPr>
            <a:picLocks noChangeAspect="1"/>
          </p:cNvPicPr>
          <p:nvPr/>
        </p:nvPicPr>
        <p:blipFill>
          <a:blip r:embed="rId3"/>
          <a:stretch>
            <a:fillRect/>
          </a:stretch>
        </p:blipFill>
        <p:spPr>
          <a:xfrm>
            <a:off x="629644" y="2314014"/>
            <a:ext cx="5069668" cy="1285268"/>
          </a:xfrm>
          <a:prstGeom prst="rect">
            <a:avLst/>
          </a:prstGeom>
        </p:spPr>
      </p:pic>
      <p:pic>
        <p:nvPicPr>
          <p:cNvPr id="8" name="Picture 7"/>
          <p:cNvPicPr>
            <a:picLocks noChangeAspect="1"/>
          </p:cNvPicPr>
          <p:nvPr/>
        </p:nvPicPr>
        <p:blipFill>
          <a:blip r:embed="rId4"/>
          <a:stretch>
            <a:fillRect/>
          </a:stretch>
        </p:blipFill>
        <p:spPr>
          <a:xfrm>
            <a:off x="3440784" y="3703585"/>
            <a:ext cx="4403934" cy="1861749"/>
          </a:xfrm>
          <a:prstGeom prst="rect">
            <a:avLst/>
          </a:prstGeom>
        </p:spPr>
      </p:pic>
    </p:spTree>
    <p:extLst>
      <p:ext uri="{BB962C8B-B14F-4D97-AF65-F5344CB8AC3E}">
        <p14:creationId xmlns:p14="http://schemas.microsoft.com/office/powerpoint/2010/main" val="5990513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Memento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65</a:t>
            </a:fld>
            <a:endParaRPr lang="en-GB" dirty="0"/>
          </a:p>
        </p:txBody>
      </p:sp>
      <p:pic>
        <p:nvPicPr>
          <p:cNvPr id="10" name="Content Placeholder 9"/>
          <p:cNvPicPr>
            <a:picLocks noGrp="1" noChangeAspect="1"/>
          </p:cNvPicPr>
          <p:nvPr>
            <p:ph idx="1"/>
          </p:nvPr>
        </p:nvPicPr>
        <p:blipFill>
          <a:blip r:embed="rId3"/>
          <a:stretch>
            <a:fillRect/>
          </a:stretch>
        </p:blipFill>
        <p:spPr>
          <a:xfrm>
            <a:off x="1517042" y="1128713"/>
            <a:ext cx="6108329" cy="3932237"/>
          </a:xfrm>
          <a:prstGeom prst="rect">
            <a:avLst/>
          </a:prstGeom>
        </p:spPr>
      </p:pic>
    </p:spTree>
    <p:extLst>
      <p:ext uri="{BB962C8B-B14F-4D97-AF65-F5344CB8AC3E}">
        <p14:creationId xmlns:p14="http://schemas.microsoft.com/office/powerpoint/2010/main" val="8524860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hlinkClick r:id="rId2"/>
              </a:rPr>
              <a:t>https://</a:t>
            </a:r>
            <a:r>
              <a:rPr lang="en-US" dirty="0" smtClean="0">
                <a:hlinkClick r:id="rId2"/>
              </a:rPr>
              <a:t>sourcemaking.com/design_patterns</a:t>
            </a:r>
            <a:endParaRPr lang="en-US" dirty="0" smtClean="0"/>
          </a:p>
          <a:p>
            <a:pPr marL="285750" indent="-285750">
              <a:buFont typeface="Arial" charset="0"/>
              <a:buChar char="•"/>
            </a:pPr>
            <a:r>
              <a:rPr lang="en-US" dirty="0" smtClean="0"/>
              <a:t>Add </a:t>
            </a:r>
            <a:r>
              <a:rPr lang="en-US" dirty="0" err="1" smtClean="0"/>
              <a:t>wikipedia</a:t>
            </a:r>
            <a:r>
              <a:rPr lang="en-US" dirty="0" smtClean="0"/>
              <a:t> pages</a:t>
            </a:r>
          </a:p>
          <a:p>
            <a:pPr marL="285750" indent="-285750">
              <a:buFont typeface="Arial" charset="0"/>
              <a:buChar char="•"/>
            </a:pPr>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66</a:t>
            </a:fld>
            <a:endParaRPr lang="en-GB" dirty="0"/>
          </a:p>
        </p:txBody>
      </p:sp>
    </p:spTree>
    <p:extLst>
      <p:ext uri="{BB962C8B-B14F-4D97-AF65-F5344CB8AC3E}">
        <p14:creationId xmlns:p14="http://schemas.microsoft.com/office/powerpoint/2010/main" val="15291979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 Chilling </a:t>
            </a:r>
            <a:r>
              <a:rPr lang="en-US" dirty="0"/>
              <a:t>G</a:t>
            </a:r>
            <a:r>
              <a:rPr lang="en-US" dirty="0" smtClean="0"/>
              <a:t>uy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997719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a:t>Create a </a:t>
            </a:r>
            <a:r>
              <a:rPr lang="en-US" dirty="0" smtClean="0"/>
              <a:t>factory which performs some common (complex or sensitive) work contextually to the object creation</a:t>
            </a:r>
          </a:p>
        </p:txBody>
      </p:sp>
      <p:sp>
        <p:nvSpPr>
          <p:cNvPr id="3" name="Title 2"/>
          <p:cNvSpPr>
            <a:spLocks noGrp="1"/>
          </p:cNvSpPr>
          <p:nvPr>
            <p:ph type="title"/>
          </p:nvPr>
        </p:nvSpPr>
        <p:spPr/>
        <p:txBody>
          <a:bodyPr/>
          <a:lstStyle/>
          <a:p>
            <a:r>
              <a:rPr lang="en-US" dirty="0" smtClean="0"/>
              <a:t>Factory Method – Simple Framework</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8</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719" y="2594485"/>
            <a:ext cx="4429954" cy="2193133"/>
          </a:xfrm>
          <a:prstGeom prst="rect">
            <a:avLst/>
          </a:prstGeom>
        </p:spPr>
      </p:pic>
      <p:sp>
        <p:nvSpPr>
          <p:cNvPr id="9" name="Content Placeholder 1"/>
          <p:cNvSpPr txBox="1">
            <a:spLocks/>
          </p:cNvSpPr>
          <p:nvPr/>
        </p:nvSpPr>
        <p:spPr>
          <a:xfrm>
            <a:off x="267629" y="2594485"/>
            <a:ext cx="4209956"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a:p>
            <a:pPr marL="463550" lvl="1" indent="-285750">
              <a:buFont typeface="Arial" charset="0"/>
              <a:buChar char="•"/>
            </a:pPr>
            <a:r>
              <a:rPr lang="en-US" dirty="0" smtClean="0"/>
              <a:t>Do the sensitive, complex job inside the specific object factory</a:t>
            </a:r>
          </a:p>
        </p:txBody>
      </p:sp>
    </p:spTree>
    <p:extLst>
      <p:ext uri="{BB962C8B-B14F-4D97-AF65-F5344CB8AC3E}">
        <p14:creationId xmlns:p14="http://schemas.microsoft.com/office/powerpoint/2010/main" val="1138456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 Method – Simple Framework</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463550" lvl="1" indent="-285750">
              <a:buFont typeface="Arial" charset="0"/>
              <a:buChar char="•"/>
            </a:pPr>
            <a:r>
              <a:rPr lang="en-US" dirty="0"/>
              <a:t>Factory Method </a:t>
            </a:r>
            <a:r>
              <a:rPr lang="en-US" dirty="0" smtClean="0"/>
              <a:t>Pattern</a:t>
            </a:r>
          </a:p>
          <a:p>
            <a:pPr marL="463550" lvl="1" indent="-285750">
              <a:buFont typeface="Arial" charset="0"/>
              <a:buChar char="•"/>
            </a:pPr>
            <a:endParaRPr lang="en-US" dirty="0" smtClean="0"/>
          </a:p>
          <a:p>
            <a:pPr marL="463550" lvl="1" indent="-285750">
              <a:buFont typeface="Arial" charset="0"/>
              <a:buChar char="•"/>
            </a:pPr>
            <a:r>
              <a:rPr lang="en-US" dirty="0" smtClean="0"/>
              <a:t>Benefit</a:t>
            </a:r>
          </a:p>
          <a:p>
            <a:pPr marL="642938" lvl="2" indent="-285750">
              <a:buFont typeface="Arial" charset="0"/>
              <a:buChar char="•"/>
            </a:pPr>
            <a:r>
              <a:rPr lang="en-US" dirty="0" smtClean="0"/>
              <a:t>Hide framework complexity</a:t>
            </a:r>
          </a:p>
          <a:p>
            <a:pPr marL="642938" lvl="2" indent="-285750">
              <a:buFont typeface="Arial" charset="0"/>
              <a:buChar char="•"/>
            </a:pPr>
            <a:r>
              <a:rPr lang="en-US" dirty="0" smtClean="0"/>
              <a:t>Extensibility</a:t>
            </a:r>
            <a:endParaRPr lang="en-US" dirty="0"/>
          </a:p>
        </p:txBody>
      </p:sp>
      <p:grpSp>
        <p:nvGrpSpPr>
          <p:cNvPr id="7" name="Group 6"/>
          <p:cNvGrpSpPr/>
          <p:nvPr/>
        </p:nvGrpSpPr>
        <p:grpSpPr>
          <a:xfrm>
            <a:off x="4194928" y="1128713"/>
            <a:ext cx="4468075" cy="3858889"/>
            <a:chOff x="4642644" y="914400"/>
            <a:chExt cx="4256028" cy="3858889"/>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645" y="914400"/>
              <a:ext cx="4256027" cy="24981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644" y="3025480"/>
              <a:ext cx="4256028" cy="1747809"/>
            </a:xfrm>
            <a:prstGeom prst="rect">
              <a:avLst/>
            </a:prstGeom>
          </p:spPr>
        </p:pic>
      </p:grpSp>
    </p:spTree>
    <p:extLst>
      <p:ext uri="{BB962C8B-B14F-4D97-AF65-F5344CB8AC3E}">
        <p14:creationId xmlns:p14="http://schemas.microsoft.com/office/powerpoint/2010/main" val="1051013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COM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01BA3861-69CF-AB48-9096-6A5FC8F29CD8}"/>
    </a:ext>
  </a:extLst>
</a:theme>
</file>

<file path=ppt/theme/theme2.xml><?xml version="1.0" encoding="utf-8"?>
<a:theme xmlns:a="http://schemas.openxmlformats.org/drawingml/2006/main" name="H.com &amp; Venere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D257AC6B-83E3-6B4C-895D-BC8ED559CC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HCOM Template Mar 2016 FINAL</Template>
  <TotalTime>114612</TotalTime>
  <Words>2949</Words>
  <Application>Microsoft Macintosh PowerPoint</Application>
  <PresentationFormat>On-screen Show (16:10)</PresentationFormat>
  <Paragraphs>606</Paragraphs>
  <Slides>66</Slides>
  <Notes>40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66</vt:i4>
      </vt:variant>
    </vt:vector>
  </HeadingPairs>
  <TitlesOfParts>
    <vt:vector size="70" baseType="lpstr">
      <vt:lpstr>Calibri</vt:lpstr>
      <vt:lpstr>Arial</vt:lpstr>
      <vt:lpstr>H.COM Internal</vt:lpstr>
      <vt:lpstr>H.com &amp; Venere Internal</vt:lpstr>
      <vt:lpstr>Design Patterns</vt:lpstr>
      <vt:lpstr>Why</vt:lpstr>
      <vt:lpstr>Design Patterns Categories</vt:lpstr>
      <vt:lpstr>Creational Design Patterns</vt:lpstr>
      <vt:lpstr>Factory</vt:lpstr>
      <vt:lpstr>Factory</vt:lpstr>
      <vt:lpstr>Factory – Chilling Guy example</vt:lpstr>
      <vt:lpstr>Factory Method – Simple Framework</vt:lpstr>
      <vt:lpstr>Factory Method – Simple Framework</vt:lpstr>
      <vt:lpstr>Factory Method – Files Reader Application example</vt:lpstr>
      <vt:lpstr>Singleton</vt:lpstr>
      <vt:lpstr>Singleton</vt:lpstr>
      <vt:lpstr>Builder</vt:lpstr>
      <vt:lpstr>Builder</vt:lpstr>
      <vt:lpstr>Builder – Hamburger example</vt:lpstr>
      <vt:lpstr>Prototype</vt:lpstr>
      <vt:lpstr>Prototype</vt:lpstr>
      <vt:lpstr>Prototype – Network Interfaces example</vt:lpstr>
      <vt:lpstr>Structural Design Patterns</vt:lpstr>
      <vt:lpstr>Adapter</vt:lpstr>
      <vt:lpstr>Adapter</vt:lpstr>
      <vt:lpstr>Adapter</vt:lpstr>
      <vt:lpstr>Bridge</vt:lpstr>
      <vt:lpstr>Bridge</vt:lpstr>
      <vt:lpstr>Bridge – Drawing API example</vt:lpstr>
      <vt:lpstr>Bridge - UML</vt:lpstr>
      <vt:lpstr>Composite</vt:lpstr>
      <vt:lpstr>Composite</vt:lpstr>
      <vt:lpstr>Composite – Directory files listing example</vt:lpstr>
      <vt:lpstr>Composite – UML</vt:lpstr>
      <vt:lpstr>Decorator</vt:lpstr>
      <vt:lpstr>Decorator</vt:lpstr>
      <vt:lpstr>Decorator – HTML fields decorator example</vt:lpstr>
      <vt:lpstr>Decorator – UML</vt:lpstr>
      <vt:lpstr>Façade</vt:lpstr>
      <vt:lpstr>Façade</vt:lpstr>
      <vt:lpstr>Façade – Computer example</vt:lpstr>
      <vt:lpstr>Façade – UML</vt:lpstr>
      <vt:lpstr>Proxy</vt:lpstr>
      <vt:lpstr>Proxy</vt:lpstr>
      <vt:lpstr>Proxy - Examples</vt:lpstr>
      <vt:lpstr>Proxy - UML</vt:lpstr>
      <vt:lpstr>Flyweight</vt:lpstr>
      <vt:lpstr>Flyweight - Coffee Shop Example</vt:lpstr>
      <vt:lpstr>Flyweight - UML</vt:lpstr>
      <vt:lpstr>Structural Design Patterns – Rules of thumb</vt:lpstr>
      <vt:lpstr>Structural Design Patterns – Rules of thumb</vt:lpstr>
      <vt:lpstr>Behavioral Design Patterns</vt:lpstr>
      <vt:lpstr>Chain of responsibility</vt:lpstr>
      <vt:lpstr>Chain of responsibility</vt:lpstr>
      <vt:lpstr>Chain of Responsibility - Example</vt:lpstr>
      <vt:lpstr>Chain of Responsibility - UML</vt:lpstr>
      <vt:lpstr>Command</vt:lpstr>
      <vt:lpstr>Command</vt:lpstr>
      <vt:lpstr>Command - Example</vt:lpstr>
      <vt:lpstr>Command - UML</vt:lpstr>
      <vt:lpstr>Iterator</vt:lpstr>
      <vt:lpstr>Iterator</vt:lpstr>
      <vt:lpstr>Iterator - UML</vt:lpstr>
      <vt:lpstr>Mediator</vt:lpstr>
      <vt:lpstr>Mediator</vt:lpstr>
      <vt:lpstr>Mediator - UML</vt:lpstr>
      <vt:lpstr>Memento</vt:lpstr>
      <vt:lpstr>Memento</vt:lpstr>
      <vt:lpstr>Memento - UML</vt:lpstr>
      <vt:lpstr>References</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dc:title>
  <dc:creator>Microsoft Office User</dc:creator>
  <cp:lastModifiedBy>Microsoft Office User</cp:lastModifiedBy>
  <cp:revision>109</cp:revision>
  <dcterms:created xsi:type="dcterms:W3CDTF">2016-03-22T17:36:11Z</dcterms:created>
  <dcterms:modified xsi:type="dcterms:W3CDTF">2016-08-25T16:23:24Z</dcterms:modified>
</cp:coreProperties>
</file>